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verag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 - outline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Camilo</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Heroku is a cloud engine that works like as a Platform-as-a-Service, providing an environment for customers to develop, run and manage applications. It has been in development since 2007.</a:t>
            </a:r>
          </a:p>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Android is an operational system based on Linux and nowadays it is developed by Google. It was designed to work mainly with devices with touchscreens. This is the most used mobile operational system over all the world. Android’s source code is provided by Google and runs under the open source license.</a:t>
            </a:r>
            <a:br>
              <a:rPr lang="en" sz="1200">
                <a:solidFill>
                  <a:schemeClr val="dk1"/>
                </a:solidFill>
                <a:latin typeface="Verdana"/>
                <a:ea typeface="Verdana"/>
                <a:cs typeface="Verdana"/>
                <a:sym typeface="Verdana"/>
              </a:rPr>
            </a:b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To develop to Google Glass, a specific development kit is needed, the Glass Development Kit (GDK), which is an add-on to the Android SDK that lets you build Glassware that runs directly on Glass. This development kit works with Android version 4.4.2 running the API 19.</a:t>
            </a: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Cris</a:t>
            </a:r>
          </a:p>
          <a:p>
            <a:pPr lvl="0">
              <a:spcBef>
                <a:spcPts val="0"/>
              </a:spcBef>
              <a:buNone/>
            </a:pPr>
            <a:r>
              <a:t/>
            </a:r>
            <a:endParaRPr/>
          </a:p>
          <a:p>
            <a:pPr lvl="0" rtl="0">
              <a:spcBef>
                <a:spcPts val="0"/>
              </a:spcBef>
              <a:buNone/>
            </a:pPr>
            <a:r>
              <a:rPr lang="en"/>
              <a:t>To present the environmental data we used the android library </a:t>
            </a:r>
            <a:r>
              <a:rPr lang="en">
                <a:solidFill>
                  <a:schemeClr val="dk1"/>
                </a:solidFill>
              </a:rPr>
              <a:t>AChartEngine. </a:t>
            </a:r>
          </a:p>
          <a:p>
            <a:pPr lvl="0" rtl="0">
              <a:spcBef>
                <a:spcPts val="0"/>
              </a:spcBef>
              <a:buNone/>
            </a:pPr>
            <a:r>
              <a:t/>
            </a:r>
            <a:endParaRPr>
              <a:solidFill>
                <a:schemeClr val="dk1"/>
              </a:solidFill>
            </a:endParaRPr>
          </a:p>
          <a:p>
            <a:pPr lvl="0" rtl="0">
              <a:spcBef>
                <a:spcPts val="0"/>
              </a:spcBef>
              <a:buNone/>
            </a:pPr>
            <a:r>
              <a:rPr lang="en">
                <a:solidFill>
                  <a:schemeClr val="dk1"/>
                </a:solidFill>
              </a:rPr>
              <a:t>It is a charting library for Android applications. It supports a large amount of chart types, matching all the needs based on the data that is going to be presented.</a:t>
            </a:r>
          </a:p>
          <a:p>
            <a:pPr lvl="0" rtl="0">
              <a:spcBef>
                <a:spcPts val="0"/>
              </a:spcBef>
              <a:buNone/>
            </a:pPr>
            <a:r>
              <a:t/>
            </a:r>
            <a:endParaRPr>
              <a:solidFill>
                <a:schemeClr val="dk1"/>
              </a:solidFill>
            </a:endParaRPr>
          </a:p>
          <a:p>
            <a:pPr lvl="0" algn="just">
              <a:lnSpc>
                <a:spcPct val="172500"/>
              </a:lnSpc>
              <a:spcBef>
                <a:spcPts val="0"/>
              </a:spcBef>
              <a:buNone/>
            </a:pPr>
            <a:r>
              <a:rPr lang="en">
                <a:solidFill>
                  <a:schemeClr val="dk1"/>
                </a:solidFill>
              </a:rPr>
              <a:t>What made up our mind about this library is the fact that it is simple enough to be supported by the Google Glass and implemented  without big difficulties</a:t>
            </a:r>
            <a:br>
              <a:rPr lang="en">
                <a:solidFill>
                  <a:schemeClr val="dk1"/>
                </a:solidFill>
                <a:latin typeface="Verdana"/>
                <a:ea typeface="Verdana"/>
                <a:cs typeface="Verdana"/>
                <a:sym typeface="Verdana"/>
              </a:rPr>
            </a:br>
          </a:p>
          <a:p>
            <a:pPr lvl="0" algn="just">
              <a:lnSpc>
                <a:spcPct val="172500"/>
              </a:lnSpc>
              <a:spcBef>
                <a:spcPts val="0"/>
              </a:spcBef>
              <a:buNone/>
            </a:pPr>
            <a:br>
              <a:rPr lang="en">
                <a:solidFill>
                  <a:schemeClr val="dk1"/>
                </a:solidFill>
                <a:latin typeface="Verdana"/>
                <a:ea typeface="Verdana"/>
                <a:cs typeface="Verdana"/>
                <a:sym typeface="Verdana"/>
              </a:rPr>
            </a:b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Camilo</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Git is a distributed version control system that emphasizes speed and teamwork. Initially, it was developed to help to build Linux, but it was adopted by other projects. </a:t>
            </a: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Cris</a:t>
            </a:r>
          </a:p>
          <a:p>
            <a:pPr lvl="0">
              <a:spcBef>
                <a:spcPts val="0"/>
              </a:spcBef>
              <a:buNone/>
            </a:pPr>
            <a:r>
              <a:rPr lang="en"/>
              <a:t>The choice of the Google Glass as our Platform came with a lot of difficulties</a:t>
            </a:r>
          </a:p>
          <a:p>
            <a:pPr lvl="0">
              <a:spcBef>
                <a:spcPts val="0"/>
              </a:spcBef>
              <a:buNone/>
            </a:pPr>
            <a:r>
              <a:t/>
            </a:r>
            <a:endParaRPr/>
          </a:p>
          <a:p>
            <a:pPr lvl="0">
              <a:spcBef>
                <a:spcPts val="0"/>
              </a:spcBef>
              <a:buNone/>
            </a:pPr>
            <a:r>
              <a:rPr lang="en"/>
              <a:t>It has a small development community, which means less developers, less knowledge shared and then less error solutions</a:t>
            </a:r>
          </a:p>
          <a:p>
            <a:pPr lvl="0">
              <a:spcBef>
                <a:spcPts val="0"/>
              </a:spcBef>
              <a:buNone/>
            </a:pPr>
            <a:r>
              <a:t/>
            </a:r>
            <a:endParaRPr/>
          </a:p>
          <a:p>
            <a:pPr lvl="0">
              <a:spcBef>
                <a:spcPts val="0"/>
              </a:spcBef>
              <a:buNone/>
            </a:pPr>
            <a:r>
              <a:rPr lang="en"/>
              <a:t>There is no google glass emulator to test the application, so then the troubleshooting has to be done directly in the platform, what means you need the platform to program for it</a:t>
            </a:r>
          </a:p>
          <a:p>
            <a:pPr lvl="0">
              <a:spcBef>
                <a:spcPts val="0"/>
              </a:spcBef>
              <a:buNone/>
            </a:pPr>
            <a:r>
              <a:t/>
            </a:r>
            <a:endParaRPr/>
          </a:p>
          <a:p>
            <a:pPr lvl="0">
              <a:spcBef>
                <a:spcPts val="0"/>
              </a:spcBef>
              <a:buNone/>
            </a:pPr>
            <a:r>
              <a:rPr lang="en"/>
              <a:t>It is also not a cheap device, it cost around $1500 (fifteen hundred dollars) and there is about only 25 devices in all Chicago. </a:t>
            </a:r>
          </a:p>
          <a:p>
            <a:pPr lvl="0">
              <a:spcBef>
                <a:spcPts val="0"/>
              </a:spcBef>
              <a:buNone/>
            </a:pPr>
            <a:r>
              <a:t/>
            </a:r>
            <a:endParaRPr/>
          </a:p>
          <a:p>
            <a:pPr lvl="0">
              <a:spcBef>
                <a:spcPts val="0"/>
              </a:spcBef>
              <a:buNone/>
            </a:pPr>
            <a:r>
              <a:rPr lang="en"/>
              <a:t>What added to this small number was the need of a Google authorization to acquire one Google Glass.</a:t>
            </a:r>
          </a:p>
          <a:p>
            <a:pPr lvl="0">
              <a:spcBef>
                <a:spcPts val="0"/>
              </a:spcBef>
              <a:buNone/>
            </a:pPr>
            <a:r>
              <a:t/>
            </a:r>
            <a:endParaRPr/>
          </a:p>
          <a:p>
            <a:pPr lvl="0">
              <a:spcBef>
                <a:spcPts val="0"/>
              </a:spcBef>
              <a:buNone/>
            </a:pPr>
            <a:r>
              <a:rPr lang="en"/>
              <a:t>And a last point is that it runs in a old version of Android outpast 3 versions by the last release which ties the application to no Android updates and less features available.</a:t>
            </a:r>
          </a:p>
          <a:p>
            <a:pPr lvl="0">
              <a:spcBef>
                <a:spcPts val="0"/>
              </a:spcBef>
              <a:buNone/>
            </a:pPr>
            <a:r>
              <a:t/>
            </a:r>
            <a:endParaRP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spcAft>
                <a:spcPts val="1600"/>
              </a:spcAft>
              <a:buNone/>
            </a:pPr>
            <a:r>
              <a:rPr lang="en">
                <a:latin typeface="Average"/>
                <a:ea typeface="Average"/>
                <a:cs typeface="Average"/>
                <a:sym typeface="Average"/>
              </a:rPr>
              <a:t>Cris - Our project is a Google Glass application</a:t>
            </a:r>
          </a:p>
          <a:p>
            <a:pPr lvl="0" rtl="0" algn="just">
              <a:lnSpc>
                <a:spcPct val="115000"/>
              </a:lnSpc>
              <a:spcBef>
                <a:spcPts val="0"/>
              </a:spcBef>
              <a:spcAft>
                <a:spcPts val="1600"/>
              </a:spcAft>
              <a:buNone/>
            </a:pPr>
            <a:r>
              <a:rPr lang="en">
                <a:latin typeface="Average"/>
                <a:ea typeface="Average"/>
                <a:cs typeface="Average"/>
                <a:sym typeface="Average"/>
              </a:rPr>
              <a:t>It retrieves environment data from an online server and presents it in different charts to highlight the measurement variations. </a:t>
            </a:r>
          </a:p>
          <a:p>
            <a:pPr lvl="0" rtl="0" algn="just">
              <a:lnSpc>
                <a:spcPct val="115000"/>
              </a:lnSpc>
              <a:spcBef>
                <a:spcPts val="0"/>
              </a:spcBef>
              <a:spcAft>
                <a:spcPts val="1600"/>
              </a:spcAft>
              <a:buNone/>
            </a:pPr>
            <a:r>
              <a:rPr lang="en">
                <a:latin typeface="Average"/>
                <a:ea typeface="Average"/>
                <a:cs typeface="Average"/>
                <a:sym typeface="Average"/>
              </a:rPr>
              <a:t>Our goal is to enable technicians and all interested workers the access to this data while doing other tasks. </a:t>
            </a:r>
          </a:p>
          <a:p>
            <a:pPr lvl="0" rtl="0" algn="just">
              <a:lnSpc>
                <a:spcPct val="115000"/>
              </a:lnSpc>
              <a:spcBef>
                <a:spcPts val="0"/>
              </a:spcBef>
              <a:spcAft>
                <a:spcPts val="1600"/>
              </a:spcAft>
              <a:buNone/>
            </a:pPr>
            <a:r>
              <a:rPr lang="en">
                <a:latin typeface="Average"/>
                <a:ea typeface="Average"/>
                <a:cs typeface="Average"/>
                <a:sym typeface="Average"/>
              </a:rPr>
              <a:t>And now we will talk about how this platform can make it possible.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Camilo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Google Glass is one of the main technologies he talks about in his book. And this is what he says:</a:t>
            </a:r>
          </a:p>
          <a:p>
            <a:pPr indent="-228600" lvl="0" marL="457200">
              <a:spcBef>
                <a:spcPts val="0"/>
              </a:spcBef>
              <a:buChar char="-"/>
            </a:pPr>
            <a:r>
              <a:rPr lang="en"/>
              <a:t>Contextual technologies will be able to understand people’s behaviors</a:t>
            </a:r>
          </a:p>
          <a:p>
            <a:pPr indent="-228600" lvl="0" marL="457200">
              <a:spcBef>
                <a:spcPts val="0"/>
              </a:spcBef>
              <a:buChar char="-"/>
            </a:pPr>
            <a:r>
              <a:rPr lang="en"/>
              <a:t>They will know what you are doing, when, where you are and who is around you, and even who is having a conversation with you</a:t>
            </a:r>
          </a:p>
          <a:p>
            <a:pPr indent="-228600" lvl="0" marL="457200" rtl="0">
              <a:spcBef>
                <a:spcPts val="0"/>
              </a:spcBef>
              <a:buChar char="-"/>
            </a:pPr>
            <a:r>
              <a:rPr lang="en"/>
              <a:t>And based on that kind of information, it will automate your tasks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after getting his first pair of Google Glass, he said he would wear them for one entire year…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 took it serious!</a:t>
            </a:r>
          </a:p>
          <a:p>
            <a:pPr lvl="0">
              <a:spcBef>
                <a:spcPts val="0"/>
              </a:spcBef>
              <a:buNone/>
            </a:pPr>
            <a:r>
              <a:rPr lang="en"/>
              <a:t>This picture was taken from his own Google Plus profile. It was posted on April, 2013, with this subtitle.</a:t>
            </a:r>
          </a:p>
          <a:p>
            <a:pPr lvl="0">
              <a:spcBef>
                <a:spcPts val="0"/>
              </a:spcBef>
              <a:buNone/>
            </a:pPr>
            <a:r>
              <a:rPr lang="en"/>
              <a:t>And he also says that the glass survived being wet without any problems.</a:t>
            </a:r>
          </a:p>
          <a:p>
            <a:pPr lvl="0">
              <a:spcBef>
                <a:spcPts val="0"/>
              </a:spcBef>
              <a:buNone/>
            </a:pPr>
            <a:r>
              <a:t/>
            </a:r>
            <a:endParaRPr/>
          </a:p>
          <a:p>
            <a:pPr lvl="0">
              <a:spcBef>
                <a:spcPts val="0"/>
              </a:spcBef>
              <a:buNone/>
            </a:pPr>
            <a:r>
              <a:rPr lang="en"/>
              <a:t>Well, we don’t know if he actually used the glass for a whole year without taking them off. </a:t>
            </a:r>
          </a:p>
          <a:p>
            <a:pPr lvl="0">
              <a:spcBef>
                <a:spcPts val="0"/>
              </a:spcBef>
              <a:buNone/>
            </a:pPr>
            <a:r>
              <a:rPr lang="en"/>
              <a:t>But we do know that he is not using them anymore. He said it publicly.</a:t>
            </a:r>
          </a:p>
          <a:p>
            <a:pPr lvl="0">
              <a:spcBef>
                <a:spcPts val="0"/>
              </a:spcBef>
              <a:buNone/>
            </a:pPr>
            <a:r>
              <a:rPr lang="en"/>
              <a:t>And the reason why he stopped using it is because he didn’t have a real purpose, he just wanted to use it and see what happens.</a:t>
            </a:r>
          </a:p>
          <a:p>
            <a:pPr lvl="0">
              <a:spcBef>
                <a:spcPts val="0"/>
              </a:spcBef>
              <a:buNone/>
            </a:pPr>
            <a:r>
              <a:t/>
            </a:r>
            <a:endParaRPr/>
          </a:p>
          <a:p>
            <a:pPr lvl="0">
              <a:spcBef>
                <a:spcPts val="0"/>
              </a:spcBef>
              <a:buNone/>
            </a:pPr>
            <a:r>
              <a:rPr lang="en"/>
              <a:t>So, after a few years, we know that it is possible for those contextual technologies to do most of the things he predicted.</a:t>
            </a:r>
          </a:p>
          <a:p>
            <a:pPr lvl="0">
              <a:spcBef>
                <a:spcPts val="0"/>
              </a:spcBef>
              <a:buNone/>
            </a:pPr>
            <a:r>
              <a:rPr lang="en"/>
              <a:t>But that is not the idea behind Google Glass. </a:t>
            </a:r>
          </a:p>
          <a:p>
            <a:pPr lvl="0">
              <a:spcBef>
                <a:spcPts val="0"/>
              </a:spcBef>
              <a:buNone/>
            </a:pPr>
            <a:r>
              <a:rPr lang="en"/>
              <a:t>We are here to show what Google Glass really is nowadays, and that we have found a better purpose for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Cris</a:t>
            </a:r>
          </a:p>
          <a:p>
            <a:pPr lvl="0">
              <a:spcBef>
                <a:spcPts val="0"/>
              </a:spcBef>
              <a:buNone/>
            </a:pPr>
            <a:r>
              <a:t/>
            </a:r>
            <a:endParaRPr/>
          </a:p>
          <a:p>
            <a:pPr lvl="0">
              <a:spcBef>
                <a:spcPts val="0"/>
              </a:spcBef>
              <a:buNone/>
            </a:pPr>
            <a:r>
              <a:rPr lang="en"/>
              <a:t>And here is the google glass.</a:t>
            </a:r>
          </a:p>
          <a:p>
            <a:pPr lvl="0">
              <a:spcBef>
                <a:spcPts val="0"/>
              </a:spcBef>
              <a:buNone/>
            </a:pPr>
            <a:r>
              <a:rPr lang="en"/>
              <a:t>It work best with information that is simple, relevant, and current</a:t>
            </a:r>
          </a:p>
          <a:p>
            <a:pPr lvl="0">
              <a:spcBef>
                <a:spcPts val="0"/>
              </a:spcBef>
              <a:buNone/>
            </a:pPr>
            <a:r>
              <a:rPr lang="en"/>
              <a:t>As Robert Scope proved, you can carry and access it at anytime and everywhere</a:t>
            </a:r>
          </a:p>
          <a:p>
            <a:pPr lvl="0">
              <a:spcBef>
                <a:spcPts val="0"/>
              </a:spcBef>
              <a:buNone/>
            </a:pPr>
            <a:r>
              <a:rPr lang="en"/>
              <a:t>Glass is designed to be there when you need it and out of the way when you don't</a:t>
            </a:r>
          </a:p>
          <a:p>
            <a:pPr lvl="0">
              <a:spcBef>
                <a:spcPts val="0"/>
              </a:spcBef>
              <a:buNone/>
            </a:pPr>
            <a:r>
              <a:t/>
            </a:r>
            <a:endParaRPr/>
          </a:p>
          <a:p>
            <a:pPr lvl="0" rtl="0">
              <a:spcBef>
                <a:spcPts val="0"/>
              </a:spcBef>
              <a:buNone/>
            </a:pPr>
            <a:r>
              <a:rPr lang="en"/>
              <a:t>It’s easy to interact with it, you can use touch, gesture and voice command</a:t>
            </a:r>
            <a:r>
              <a:rPr lang="en"/>
              <a:t>.</a:t>
            </a:r>
          </a:p>
          <a:p>
            <a:pPr lvl="0">
              <a:spcBef>
                <a:spcPts val="0"/>
              </a:spcBef>
              <a:buNone/>
            </a:pPr>
            <a:r>
              <a:t/>
            </a:r>
            <a:endParaRPr/>
          </a:p>
          <a:p>
            <a:pPr lvl="0">
              <a:spcBef>
                <a:spcPts val="0"/>
              </a:spcBef>
              <a:buNone/>
            </a:pPr>
            <a:r>
              <a:rPr lang="en"/>
              <a:t>You can integrate it with your google account and have access to all your data and also synchronize it with your phone and access msg and calls</a:t>
            </a:r>
          </a:p>
          <a:p>
            <a:pPr lvl="0">
              <a:spcBef>
                <a:spcPts val="0"/>
              </a:spcBef>
              <a:buNone/>
            </a:pPr>
            <a:r>
              <a:t/>
            </a:r>
            <a:endParaRPr/>
          </a:p>
          <a:p>
            <a:pPr lvl="0">
              <a:spcBef>
                <a:spcPts val="0"/>
              </a:spcBef>
              <a:buNone/>
            </a:pPr>
            <a:r>
              <a:rPr lang="en"/>
              <a:t>So it really achieves the purpose of a compact platform that give the users fast informations and it’s always ready to use without disturbing other activities, what makes it use worth using.</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Cris</a:t>
            </a:r>
          </a:p>
          <a:p>
            <a:pPr lvl="0">
              <a:spcBef>
                <a:spcPts val="0"/>
              </a:spcBef>
              <a:buNone/>
            </a:pPr>
            <a:r>
              <a:t/>
            </a:r>
            <a:endParaRPr/>
          </a:p>
          <a:p>
            <a:pPr lvl="0" rtl="0">
              <a:spcBef>
                <a:spcPts val="0"/>
              </a:spcBef>
              <a:buNone/>
            </a:pPr>
            <a:r>
              <a:rPr lang="en"/>
              <a:t>And how it works is different from the mobile application that we are used to, the google glass has a more simplistic design</a:t>
            </a:r>
          </a:p>
          <a:p>
            <a:pPr lvl="0">
              <a:spcBef>
                <a:spcPts val="0"/>
              </a:spcBef>
              <a:buNone/>
            </a:pPr>
            <a:r>
              <a:t/>
            </a:r>
            <a:endParaRPr/>
          </a:p>
          <a:p>
            <a:pPr lvl="0" rtl="0">
              <a:spcBef>
                <a:spcPts val="0"/>
              </a:spcBef>
              <a:buNone/>
            </a:pPr>
            <a:r>
              <a:rPr lang="en"/>
              <a:t>It runs with the concept of cards, where each view of the application is a card</a:t>
            </a:r>
          </a:p>
          <a:p>
            <a:pPr lvl="0">
              <a:spcBef>
                <a:spcPts val="0"/>
              </a:spcBef>
              <a:buNone/>
            </a:pPr>
            <a:r>
              <a:t/>
            </a:r>
            <a:endParaRPr/>
          </a:p>
          <a:p>
            <a:pPr lvl="0" rtl="0">
              <a:spcBef>
                <a:spcPts val="0"/>
              </a:spcBef>
              <a:buNone/>
            </a:pPr>
            <a:r>
              <a:rPr lang="en"/>
              <a:t>And when designing an application for it you have to follow some principles and patterns to be able to deliver the informations you want in the best way that the platform can handle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Cadu</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Node.js uses an event-driven, non-blocking I/O model that makes it lightweight and efficient. Node.js' package ecosystem, npm, is the largest ecosystem of open source libraries in the world.</a:t>
            </a:r>
            <a:br>
              <a:rPr lang="en" sz="1200">
                <a:solidFill>
                  <a:schemeClr val="dk1"/>
                </a:solidFill>
                <a:latin typeface="Verdana"/>
                <a:ea typeface="Verdana"/>
                <a:cs typeface="Verdana"/>
                <a:sym typeface="Verdana"/>
              </a:rPr>
            </a:b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Camilo</a:t>
            </a:r>
          </a:p>
          <a:p>
            <a:pPr lvl="0">
              <a:spcBef>
                <a:spcPts val="0"/>
              </a:spcBef>
              <a:buNone/>
            </a:pPr>
            <a:r>
              <a:t/>
            </a:r>
            <a:endParaRPr/>
          </a:p>
          <a:p>
            <a:pPr lvl="0" algn="just">
              <a:lnSpc>
                <a:spcPct val="172500"/>
              </a:lnSpc>
              <a:spcBef>
                <a:spcPts val="0"/>
              </a:spcBef>
              <a:buNone/>
            </a:pPr>
            <a:r>
              <a:rPr lang="en" sz="1200">
                <a:solidFill>
                  <a:schemeClr val="dk1"/>
                </a:solidFill>
                <a:latin typeface="Verdana"/>
                <a:ea typeface="Verdana"/>
                <a:cs typeface="Verdana"/>
                <a:sym typeface="Verdana"/>
              </a:rPr>
              <a:t>MongoDB is a free and open-source cross-platform database. It’s classified as a NoSQL database, going far away from what the usual databases, such as MySQL, are. It works with dynamic documents through the use of the JSON structure. MongoDB is developed by MongoDB Inc. and runs under the open source license.</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3.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youtube.com/v/NjroulOoSmA"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5.png"/><Relationship Id="rId4" Type="http://schemas.openxmlformats.org/officeDocument/2006/relationships/image" Target="../media/image26.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evelopers.google.com/glass/" TargetMode="External"/><Relationship Id="rId4" Type="http://schemas.openxmlformats.org/officeDocument/2006/relationships/hyperlink" Target="https://www.heroku.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9.jpg"/><Relationship Id="rId4" Type="http://schemas.openxmlformats.org/officeDocument/2006/relationships/image" Target="../media/image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671250" y="1150650"/>
            <a:ext cx="7852200" cy="861000"/>
          </a:xfrm>
          <a:prstGeom prst="rect">
            <a:avLst/>
          </a:prstGeom>
        </p:spPr>
        <p:txBody>
          <a:bodyPr anchorCtr="0" anchor="ctr" bIns="91425" lIns="91425" rIns="91425" tIns="91425">
            <a:noAutofit/>
          </a:bodyPr>
          <a:lstStyle/>
          <a:p>
            <a:pPr lvl="0">
              <a:spcBef>
                <a:spcPts val="0"/>
              </a:spcBef>
              <a:buNone/>
            </a:pPr>
            <a:r>
              <a:rPr lang="en" sz="5000"/>
              <a:t>Glass Charts Project</a:t>
            </a:r>
          </a:p>
        </p:txBody>
      </p:sp>
      <p:sp>
        <p:nvSpPr>
          <p:cNvPr id="60" name="Shape 60"/>
          <p:cNvSpPr txBox="1"/>
          <p:nvPr>
            <p:ph idx="4294967295" type="subTitle"/>
          </p:nvPr>
        </p:nvSpPr>
        <p:spPr>
          <a:xfrm>
            <a:off x="671250" y="3174875"/>
            <a:ext cx="7801500" cy="792600"/>
          </a:xfrm>
          <a:prstGeom prst="rect">
            <a:avLst/>
          </a:prstGeom>
        </p:spPr>
        <p:txBody>
          <a:bodyPr anchorCtr="0" anchor="t" bIns="91425" lIns="91425" rIns="91425" tIns="91425">
            <a:noAutofit/>
          </a:bodyPr>
          <a:lstStyle/>
          <a:p>
            <a:pPr lvl="0" algn="ctr">
              <a:spcBef>
                <a:spcPts val="0"/>
              </a:spcBef>
              <a:buNone/>
            </a:pPr>
            <a:r>
              <a:rPr lang="en"/>
              <a:t>A Google Glass application</a:t>
            </a:r>
          </a:p>
        </p:txBody>
      </p:sp>
      <p:sp>
        <p:nvSpPr>
          <p:cNvPr id="61" name="Shape 61"/>
          <p:cNvSpPr txBox="1"/>
          <p:nvPr/>
        </p:nvSpPr>
        <p:spPr>
          <a:xfrm>
            <a:off x="348650" y="4332750"/>
            <a:ext cx="1842300" cy="642000"/>
          </a:xfrm>
          <a:prstGeom prst="rect">
            <a:avLst/>
          </a:prstGeom>
          <a:noFill/>
          <a:ln>
            <a:noFill/>
          </a:ln>
        </p:spPr>
        <p:txBody>
          <a:bodyPr anchorCtr="0" anchor="t" bIns="91425" lIns="91425" rIns="91425" tIns="91425">
            <a:noAutofit/>
          </a:bodyPr>
          <a:lstStyle/>
          <a:p>
            <a:pPr indent="0" lvl="0" marL="0" rtl="0">
              <a:spcBef>
                <a:spcPts val="0"/>
              </a:spcBef>
              <a:buNone/>
            </a:pPr>
            <a:r>
              <a:rPr i="1" lang="en" sz="1200">
                <a:solidFill>
                  <a:srgbClr val="CCCCCC"/>
                </a:solidFill>
              </a:rPr>
              <a:t>Faculty Advisor:</a:t>
            </a:r>
          </a:p>
          <a:p>
            <a:pPr lvl="0">
              <a:spcBef>
                <a:spcPts val="0"/>
              </a:spcBef>
              <a:buNone/>
            </a:pPr>
            <a:r>
              <a:rPr lang="en" sz="1200">
                <a:solidFill>
                  <a:srgbClr val="FFFFFF"/>
                </a:solidFill>
              </a:rPr>
              <a:t>Jeremy Hajek</a:t>
            </a:r>
          </a:p>
        </p:txBody>
      </p:sp>
      <p:sp>
        <p:nvSpPr>
          <p:cNvPr id="62" name="Shape 62"/>
          <p:cNvSpPr txBox="1"/>
          <p:nvPr/>
        </p:nvSpPr>
        <p:spPr>
          <a:xfrm>
            <a:off x="5781525" y="4043675"/>
            <a:ext cx="3000000" cy="1077000"/>
          </a:xfrm>
          <a:prstGeom prst="rect">
            <a:avLst/>
          </a:prstGeom>
          <a:noFill/>
          <a:ln>
            <a:noFill/>
          </a:ln>
        </p:spPr>
        <p:txBody>
          <a:bodyPr anchorCtr="0" anchor="ctr" bIns="91425" lIns="91425" rIns="91425" tIns="91425">
            <a:noAutofit/>
          </a:bodyPr>
          <a:lstStyle/>
          <a:p>
            <a:pPr lvl="0" rtl="0" algn="r">
              <a:spcBef>
                <a:spcPts val="0"/>
              </a:spcBef>
              <a:buNone/>
            </a:pPr>
            <a:r>
              <a:rPr i="1" lang="en" sz="1200">
                <a:solidFill>
                  <a:srgbClr val="D9D9D9"/>
                </a:solidFill>
              </a:rPr>
              <a:t>Created by:</a:t>
            </a:r>
          </a:p>
          <a:p>
            <a:pPr lvl="0" rtl="0" algn="r">
              <a:spcBef>
                <a:spcPts val="0"/>
              </a:spcBef>
              <a:buNone/>
            </a:pPr>
            <a:r>
              <a:rPr lang="en" sz="1200">
                <a:solidFill>
                  <a:schemeClr val="dk1"/>
                </a:solidFill>
              </a:rPr>
              <a:t>Camilo Sad</a:t>
            </a:r>
          </a:p>
          <a:p>
            <a:pPr lvl="0" rtl="0" algn="r">
              <a:spcBef>
                <a:spcPts val="0"/>
              </a:spcBef>
              <a:buNone/>
            </a:pPr>
            <a:r>
              <a:rPr lang="en" sz="1200">
                <a:solidFill>
                  <a:schemeClr val="dk1"/>
                </a:solidFill>
              </a:rPr>
              <a:t>Carlos Rebelato</a:t>
            </a:r>
          </a:p>
          <a:p>
            <a:pPr lvl="0" rtl="0" algn="r">
              <a:lnSpc>
                <a:spcPct val="150000"/>
              </a:lnSpc>
              <a:spcBef>
                <a:spcPts val="0"/>
              </a:spcBef>
              <a:buNone/>
            </a:pPr>
            <a:r>
              <a:rPr lang="en" sz="1200">
                <a:solidFill>
                  <a:schemeClr val="dk1"/>
                </a:solidFill>
              </a:rPr>
              <a:t>Cristina Bazzano</a:t>
            </a:r>
          </a:p>
        </p:txBody>
      </p:sp>
      <p:pic>
        <p:nvPicPr>
          <p:cNvPr descr="glass_charts_logo.png" id="63" name="Shape 63"/>
          <p:cNvPicPr preferRelativeResize="0"/>
          <p:nvPr/>
        </p:nvPicPr>
        <p:blipFill>
          <a:blip r:embed="rId3">
            <a:alphaModFix/>
          </a:blip>
          <a:stretch>
            <a:fillRect/>
          </a:stretch>
        </p:blipFill>
        <p:spPr>
          <a:xfrm>
            <a:off x="3942949" y="1942700"/>
            <a:ext cx="1258099" cy="1258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3.2. Technologies - Heroku</a:t>
            </a:r>
          </a:p>
          <a:p>
            <a:pPr lvl="0">
              <a:spcBef>
                <a:spcPts val="0"/>
              </a:spcBef>
              <a:buNone/>
            </a:pPr>
            <a:r>
              <a:t/>
            </a:r>
            <a:endParaRPr/>
          </a:p>
          <a:p>
            <a:pPr lvl="0">
              <a:spcBef>
                <a:spcPts val="0"/>
              </a:spcBef>
              <a:buNone/>
            </a:pPr>
            <a:r>
              <a:t/>
            </a:r>
            <a:endParaRPr/>
          </a:p>
          <a:p>
            <a:pPr lvl="0">
              <a:spcBef>
                <a:spcPts val="0"/>
              </a:spcBef>
              <a:buNone/>
            </a:pPr>
            <a:r>
              <a:t/>
            </a:r>
            <a:endParaRPr/>
          </a:p>
        </p:txBody>
      </p:sp>
      <p:pic>
        <p:nvPicPr>
          <p:cNvPr id="129" name="Shape 129"/>
          <p:cNvPicPr preferRelativeResize="0"/>
          <p:nvPr/>
        </p:nvPicPr>
        <p:blipFill>
          <a:blip r:embed="rId3">
            <a:alphaModFix/>
          </a:blip>
          <a:stretch>
            <a:fillRect/>
          </a:stretch>
        </p:blipFill>
        <p:spPr>
          <a:xfrm rot="613471">
            <a:off x="4722485" y="1283401"/>
            <a:ext cx="3715480" cy="1162924"/>
          </a:xfrm>
          <a:prstGeom prst="rect">
            <a:avLst/>
          </a:prstGeom>
          <a:noFill/>
          <a:ln>
            <a:noFill/>
          </a:ln>
        </p:spPr>
      </p:pic>
      <p:sp>
        <p:nvSpPr>
          <p:cNvPr id="130" name="Shape 130"/>
          <p:cNvSpPr txBox="1"/>
          <p:nvPr/>
        </p:nvSpPr>
        <p:spPr>
          <a:xfrm>
            <a:off x="470825" y="2054600"/>
            <a:ext cx="5012700" cy="2324400"/>
          </a:xfrm>
          <a:prstGeom prst="rect">
            <a:avLst/>
          </a:prstGeom>
          <a:noFill/>
          <a:ln>
            <a:noFill/>
          </a:ln>
        </p:spPr>
        <p:txBody>
          <a:bodyPr anchorCtr="0" anchor="t" bIns="91425" lIns="91425" rIns="91425" tIns="91425">
            <a:noAutofit/>
          </a:bodyPr>
          <a:lstStyle/>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Cloud Platform-as-a-Service</a:t>
            </a:r>
          </a:p>
          <a:p>
            <a:pPr indent="-330200" lvl="0" marL="457200" rtl="0" algn="just">
              <a:lnSpc>
                <a:spcPct val="172500"/>
              </a:lnSpc>
              <a:spcBef>
                <a:spcPts val="0"/>
              </a:spcBef>
              <a:buClr>
                <a:srgbClr val="FFFFFF"/>
              </a:buClr>
              <a:buSzPct val="100000"/>
              <a:buFont typeface="Verdana"/>
              <a:buChar char="●"/>
            </a:pPr>
            <a:r>
              <a:rPr lang="en" sz="1600">
                <a:solidFill>
                  <a:schemeClr val="dk1"/>
                </a:solidFill>
                <a:latin typeface="Verdana"/>
                <a:ea typeface="Verdana"/>
                <a:cs typeface="Verdana"/>
                <a:sym typeface="Verdana"/>
              </a:rPr>
              <a:t>Started in 2007</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Developers focused on developing</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Easy management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3.3. Technologies - Android</a:t>
            </a:r>
          </a:p>
          <a:p>
            <a:pPr lvl="0">
              <a:spcBef>
                <a:spcPts val="0"/>
              </a:spcBef>
              <a:buNone/>
            </a:pPr>
            <a:r>
              <a:t/>
            </a:r>
            <a:endParaRPr/>
          </a:p>
        </p:txBody>
      </p:sp>
      <p:sp>
        <p:nvSpPr>
          <p:cNvPr id="136" name="Shape 136"/>
          <p:cNvSpPr txBox="1"/>
          <p:nvPr/>
        </p:nvSpPr>
        <p:spPr>
          <a:xfrm>
            <a:off x="928025" y="1701525"/>
            <a:ext cx="4110900" cy="2338500"/>
          </a:xfrm>
          <a:prstGeom prst="rect">
            <a:avLst/>
          </a:prstGeom>
          <a:noFill/>
          <a:ln>
            <a:noFill/>
          </a:ln>
        </p:spPr>
        <p:txBody>
          <a:bodyPr anchorCtr="0" anchor="t" bIns="91425" lIns="91425" rIns="91425" tIns="91425">
            <a:noAutofit/>
          </a:bodyPr>
          <a:lstStyle/>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OS based on Linux</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Currently developed by Google</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Touchscreen</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Most used mobile OS </a:t>
            </a:r>
          </a:p>
          <a:p>
            <a:pPr indent="-330200" lvl="0" marL="457200" rtl="0">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Open source</a:t>
            </a:r>
            <a:br>
              <a:rPr lang="en" sz="1600">
                <a:solidFill>
                  <a:srgbClr val="FFFFFF"/>
                </a:solidFill>
                <a:latin typeface="Verdana"/>
                <a:ea typeface="Verdana"/>
                <a:cs typeface="Verdana"/>
                <a:sym typeface="Verdana"/>
              </a:rPr>
            </a:br>
          </a:p>
        </p:txBody>
      </p:sp>
      <p:pic>
        <p:nvPicPr>
          <p:cNvPr id="137" name="Shape 137"/>
          <p:cNvPicPr preferRelativeResize="0"/>
          <p:nvPr/>
        </p:nvPicPr>
        <p:blipFill>
          <a:blip r:embed="rId3">
            <a:alphaModFix/>
          </a:blip>
          <a:stretch>
            <a:fillRect/>
          </a:stretch>
        </p:blipFill>
        <p:spPr>
          <a:xfrm>
            <a:off x="5591724" y="1351050"/>
            <a:ext cx="2765874" cy="276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3.4. Technologies - GDK</a:t>
            </a:r>
          </a:p>
          <a:p>
            <a:pPr lvl="0">
              <a:spcBef>
                <a:spcPts val="0"/>
              </a:spcBef>
              <a:buNone/>
            </a:pPr>
            <a:r>
              <a:t/>
            </a:r>
            <a:endParaRPr/>
          </a:p>
          <a:p>
            <a:pPr lvl="0">
              <a:spcBef>
                <a:spcPts val="0"/>
              </a:spcBef>
              <a:buNone/>
            </a:pPr>
            <a:r>
              <a:t/>
            </a:r>
            <a:endParaRPr/>
          </a:p>
        </p:txBody>
      </p:sp>
      <p:sp>
        <p:nvSpPr>
          <p:cNvPr id="143" name="Shape 143"/>
          <p:cNvSpPr txBox="1"/>
          <p:nvPr/>
        </p:nvSpPr>
        <p:spPr>
          <a:xfrm>
            <a:off x="851825" y="1777725"/>
            <a:ext cx="4110900" cy="1649700"/>
          </a:xfrm>
          <a:prstGeom prst="rect">
            <a:avLst/>
          </a:prstGeom>
          <a:noFill/>
          <a:ln>
            <a:noFill/>
          </a:ln>
        </p:spPr>
        <p:txBody>
          <a:bodyPr anchorCtr="0" anchor="t" bIns="91425" lIns="91425" rIns="91425" tIns="91425">
            <a:noAutofit/>
          </a:bodyPr>
          <a:lstStyle/>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Add-on to Android SDK</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Glassware</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Android 4.4.2 API 19</a:t>
            </a:r>
          </a:p>
        </p:txBody>
      </p:sp>
      <p:pic>
        <p:nvPicPr>
          <p:cNvPr id="144" name="Shape 144"/>
          <p:cNvPicPr preferRelativeResize="0"/>
          <p:nvPr/>
        </p:nvPicPr>
        <p:blipFill>
          <a:blip r:embed="rId3">
            <a:alphaModFix/>
          </a:blip>
          <a:stretch>
            <a:fillRect/>
          </a:stretch>
        </p:blipFill>
        <p:spPr>
          <a:xfrm>
            <a:off x="5136074" y="1576024"/>
            <a:ext cx="3562450" cy="199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3.5. Technologies - AChartEngine</a:t>
            </a:r>
          </a:p>
        </p:txBody>
      </p:sp>
      <p:sp>
        <p:nvSpPr>
          <p:cNvPr id="150" name="Shape 150"/>
          <p:cNvSpPr txBox="1"/>
          <p:nvPr/>
        </p:nvSpPr>
        <p:spPr>
          <a:xfrm>
            <a:off x="623225" y="1701525"/>
            <a:ext cx="4110900" cy="2451000"/>
          </a:xfrm>
          <a:prstGeom prst="rect">
            <a:avLst/>
          </a:prstGeom>
          <a:noFill/>
          <a:ln>
            <a:noFill/>
          </a:ln>
        </p:spPr>
        <p:txBody>
          <a:bodyPr anchorCtr="0" anchor="t" bIns="91425" lIns="91425" rIns="91425" tIns="91425">
            <a:noAutofit/>
          </a:bodyPr>
          <a:lstStyle/>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Charting library for Android </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Large amount of chart types for different data types</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Simple enough to be supported by the platform</a:t>
            </a:r>
          </a:p>
          <a:p>
            <a:pPr indent="0" lvl="0" marL="0" rtl="0" algn="just">
              <a:lnSpc>
                <a:spcPct val="172500"/>
              </a:lnSpc>
              <a:spcBef>
                <a:spcPts val="0"/>
              </a:spcBef>
              <a:buNone/>
            </a:pPr>
            <a:br>
              <a:rPr lang="en" sz="1600">
                <a:solidFill>
                  <a:srgbClr val="FFFFFF"/>
                </a:solidFill>
                <a:latin typeface="Verdana"/>
                <a:ea typeface="Verdana"/>
                <a:cs typeface="Verdana"/>
                <a:sym typeface="Verdana"/>
              </a:rPr>
            </a:br>
          </a:p>
        </p:txBody>
      </p:sp>
      <p:pic>
        <p:nvPicPr>
          <p:cNvPr id="151" name="Shape 151"/>
          <p:cNvPicPr preferRelativeResize="0"/>
          <p:nvPr/>
        </p:nvPicPr>
        <p:blipFill>
          <a:blip r:embed="rId3">
            <a:alphaModFix/>
          </a:blip>
          <a:stretch>
            <a:fillRect/>
          </a:stretch>
        </p:blipFill>
        <p:spPr>
          <a:xfrm>
            <a:off x="7261300" y="853025"/>
            <a:ext cx="1470675" cy="2451124"/>
          </a:xfrm>
          <a:prstGeom prst="rect">
            <a:avLst/>
          </a:prstGeom>
          <a:noFill/>
          <a:ln>
            <a:noFill/>
          </a:ln>
        </p:spPr>
      </p:pic>
      <p:pic>
        <p:nvPicPr>
          <p:cNvPr id="152" name="Shape 152"/>
          <p:cNvPicPr preferRelativeResize="0"/>
          <p:nvPr/>
        </p:nvPicPr>
        <p:blipFill>
          <a:blip r:embed="rId4">
            <a:alphaModFix/>
          </a:blip>
          <a:stretch>
            <a:fillRect/>
          </a:stretch>
        </p:blipFill>
        <p:spPr>
          <a:xfrm>
            <a:off x="5468775" y="2264350"/>
            <a:ext cx="1470674" cy="2451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3.6. Technologies - Git</a:t>
            </a:r>
          </a:p>
          <a:p>
            <a:pPr lvl="0">
              <a:spcBef>
                <a:spcPts val="0"/>
              </a:spcBef>
              <a:buNone/>
            </a:pPr>
            <a:r>
              <a:t/>
            </a:r>
            <a:endParaRPr/>
          </a:p>
          <a:p>
            <a:pPr lvl="0">
              <a:spcBef>
                <a:spcPts val="0"/>
              </a:spcBef>
              <a:buNone/>
            </a:pPr>
            <a:r>
              <a:t/>
            </a:r>
            <a:endParaRPr/>
          </a:p>
          <a:p>
            <a:pPr lvl="0">
              <a:spcBef>
                <a:spcPts val="0"/>
              </a:spcBef>
              <a:buNone/>
            </a:pPr>
            <a:r>
              <a:t/>
            </a:r>
            <a:endParaRPr/>
          </a:p>
        </p:txBody>
      </p:sp>
      <p:sp>
        <p:nvSpPr>
          <p:cNvPr id="158" name="Shape 158"/>
          <p:cNvSpPr txBox="1"/>
          <p:nvPr/>
        </p:nvSpPr>
        <p:spPr>
          <a:xfrm>
            <a:off x="551525" y="1653800"/>
            <a:ext cx="4544400" cy="2848800"/>
          </a:xfrm>
          <a:prstGeom prst="rect">
            <a:avLst/>
          </a:prstGeom>
          <a:noFill/>
          <a:ln>
            <a:noFill/>
          </a:ln>
        </p:spPr>
        <p:txBody>
          <a:bodyPr anchorCtr="0" anchor="t" bIns="91425" lIns="91425" rIns="91425" tIns="91425">
            <a:noAutofit/>
          </a:bodyPr>
          <a:lstStyle/>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Version control system</a:t>
            </a:r>
          </a:p>
          <a:p>
            <a:pPr indent="-342900" lvl="0" marL="457200" rtl="0" algn="just">
              <a:lnSpc>
                <a:spcPct val="172500"/>
              </a:lnSpc>
              <a:spcBef>
                <a:spcPts val="0"/>
              </a:spcBef>
              <a:buClr>
                <a:srgbClr val="FFFFFF"/>
              </a:buClr>
              <a:buSzPct val="100000"/>
              <a:buFont typeface="Verdana"/>
              <a:buChar char="●"/>
            </a:pPr>
            <a:r>
              <a:rPr lang="en" sz="1800">
                <a:solidFill>
                  <a:schemeClr val="dk1"/>
                </a:solidFill>
                <a:latin typeface="Verdana"/>
                <a:ea typeface="Verdana"/>
                <a:cs typeface="Verdana"/>
                <a:sym typeface="Verdana"/>
              </a:rPr>
              <a:t>Developed to build Linux</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Speed and teamwork</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https://github.com/Illinois-tech-ITM/BSMP-2016-Data-Analytics-and-Presentation</a:t>
            </a:r>
          </a:p>
          <a:p>
            <a:pPr lvl="0" rtl="0" algn="just">
              <a:lnSpc>
                <a:spcPct val="172500"/>
              </a:lnSpc>
              <a:spcBef>
                <a:spcPts val="0"/>
              </a:spcBef>
              <a:buNone/>
            </a:pPr>
            <a:r>
              <a:t/>
            </a:r>
            <a:endParaRPr sz="1800">
              <a:solidFill>
                <a:srgbClr val="FFFFFF"/>
              </a:solidFill>
            </a:endParaRPr>
          </a:p>
        </p:txBody>
      </p:sp>
      <p:pic>
        <p:nvPicPr>
          <p:cNvPr id="159" name="Shape 159"/>
          <p:cNvPicPr preferRelativeResize="0"/>
          <p:nvPr/>
        </p:nvPicPr>
        <p:blipFill>
          <a:blip r:embed="rId3">
            <a:alphaModFix/>
          </a:blip>
          <a:stretch>
            <a:fillRect/>
          </a:stretch>
        </p:blipFill>
        <p:spPr>
          <a:xfrm rot="-697293">
            <a:off x="6127364" y="2875287"/>
            <a:ext cx="1916490" cy="1593080"/>
          </a:xfrm>
          <a:prstGeom prst="rect">
            <a:avLst/>
          </a:prstGeom>
          <a:noFill/>
          <a:ln>
            <a:noFill/>
          </a:ln>
        </p:spPr>
      </p:pic>
      <p:pic>
        <p:nvPicPr>
          <p:cNvPr id="160" name="Shape 160"/>
          <p:cNvPicPr preferRelativeResize="0"/>
          <p:nvPr/>
        </p:nvPicPr>
        <p:blipFill>
          <a:blip r:embed="rId4">
            <a:alphaModFix/>
          </a:blip>
          <a:stretch>
            <a:fillRect/>
          </a:stretch>
        </p:blipFill>
        <p:spPr>
          <a:xfrm rot="665365">
            <a:off x="5187209" y="968014"/>
            <a:ext cx="2961759" cy="123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4. Connection Flow</a:t>
            </a:r>
          </a:p>
        </p:txBody>
      </p:sp>
      <p:pic>
        <p:nvPicPr>
          <p:cNvPr id="166" name="Shape 166"/>
          <p:cNvPicPr preferRelativeResize="0"/>
          <p:nvPr/>
        </p:nvPicPr>
        <p:blipFill>
          <a:blip r:embed="rId3">
            <a:alphaModFix/>
          </a:blip>
          <a:stretch>
            <a:fillRect/>
          </a:stretch>
        </p:blipFill>
        <p:spPr>
          <a:xfrm>
            <a:off x="6759800" y="1985325"/>
            <a:ext cx="1230150" cy="1441625"/>
          </a:xfrm>
          <a:prstGeom prst="rect">
            <a:avLst/>
          </a:prstGeom>
          <a:noFill/>
          <a:ln>
            <a:noFill/>
          </a:ln>
        </p:spPr>
      </p:pic>
      <p:pic>
        <p:nvPicPr>
          <p:cNvPr id="167" name="Shape 167"/>
          <p:cNvPicPr preferRelativeResize="0"/>
          <p:nvPr/>
        </p:nvPicPr>
        <p:blipFill>
          <a:blip r:embed="rId4">
            <a:alphaModFix/>
          </a:blip>
          <a:stretch>
            <a:fillRect/>
          </a:stretch>
        </p:blipFill>
        <p:spPr>
          <a:xfrm>
            <a:off x="990850" y="2228800"/>
            <a:ext cx="1909324" cy="1073997"/>
          </a:xfrm>
          <a:prstGeom prst="rect">
            <a:avLst/>
          </a:prstGeom>
          <a:noFill/>
          <a:ln>
            <a:noFill/>
          </a:ln>
        </p:spPr>
      </p:pic>
      <p:pic>
        <p:nvPicPr>
          <p:cNvPr id="168" name="Shape 168"/>
          <p:cNvPicPr preferRelativeResize="0"/>
          <p:nvPr/>
        </p:nvPicPr>
        <p:blipFill>
          <a:blip r:embed="rId5">
            <a:alphaModFix/>
          </a:blip>
          <a:stretch>
            <a:fillRect/>
          </a:stretch>
        </p:blipFill>
        <p:spPr>
          <a:xfrm rot="1301251">
            <a:off x="2767867" y="1577798"/>
            <a:ext cx="1625607" cy="711200"/>
          </a:xfrm>
          <a:prstGeom prst="rect">
            <a:avLst/>
          </a:prstGeom>
          <a:noFill/>
          <a:ln>
            <a:noFill/>
          </a:ln>
        </p:spPr>
      </p:pic>
      <p:sp>
        <p:nvSpPr>
          <p:cNvPr id="169" name="Shape 169"/>
          <p:cNvSpPr/>
          <p:nvPr/>
        </p:nvSpPr>
        <p:spPr>
          <a:xfrm>
            <a:off x="3826262" y="2464750"/>
            <a:ext cx="1993800" cy="718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0" name="Shape 170"/>
          <p:cNvPicPr preferRelativeResize="0"/>
          <p:nvPr/>
        </p:nvPicPr>
        <p:blipFill>
          <a:blip r:embed="rId5">
            <a:alphaModFix/>
          </a:blip>
          <a:stretch>
            <a:fillRect/>
          </a:stretch>
        </p:blipFill>
        <p:spPr>
          <a:xfrm rot="-382586">
            <a:off x="5314767" y="1696723"/>
            <a:ext cx="1625607" cy="711200"/>
          </a:xfrm>
          <a:prstGeom prst="rect">
            <a:avLst/>
          </a:prstGeom>
          <a:noFill/>
          <a:ln>
            <a:noFill/>
          </a:ln>
        </p:spPr>
      </p:pic>
      <p:pic>
        <p:nvPicPr>
          <p:cNvPr id="171" name="Shape 171"/>
          <p:cNvPicPr preferRelativeResize="0"/>
          <p:nvPr/>
        </p:nvPicPr>
        <p:blipFill>
          <a:blip r:embed="rId5">
            <a:alphaModFix/>
          </a:blip>
          <a:stretch>
            <a:fillRect/>
          </a:stretch>
        </p:blipFill>
        <p:spPr>
          <a:xfrm rot="-10673829">
            <a:off x="5573196" y="3177587"/>
            <a:ext cx="1625606" cy="717099"/>
          </a:xfrm>
          <a:prstGeom prst="rect">
            <a:avLst/>
          </a:prstGeom>
          <a:noFill/>
          <a:ln>
            <a:noFill/>
          </a:ln>
        </p:spPr>
      </p:pic>
      <p:pic>
        <p:nvPicPr>
          <p:cNvPr id="172" name="Shape 172"/>
          <p:cNvPicPr preferRelativeResize="0"/>
          <p:nvPr/>
        </p:nvPicPr>
        <p:blipFill>
          <a:blip r:embed="rId5">
            <a:alphaModFix/>
          </a:blip>
          <a:stretch>
            <a:fillRect/>
          </a:stretch>
        </p:blipFill>
        <p:spPr>
          <a:xfrm rot="10379148">
            <a:off x="3031091" y="3238398"/>
            <a:ext cx="1625608" cy="711200"/>
          </a:xfrm>
          <a:prstGeom prst="rect">
            <a:avLst/>
          </a:prstGeom>
          <a:noFill/>
          <a:ln>
            <a:noFill/>
          </a:ln>
        </p:spPr>
      </p:pic>
      <p:pic>
        <p:nvPicPr>
          <p:cNvPr id="173" name="Shape 173"/>
          <p:cNvPicPr preferRelativeResize="0"/>
          <p:nvPr/>
        </p:nvPicPr>
        <p:blipFill>
          <a:blip r:embed="rId6">
            <a:alphaModFix/>
          </a:blip>
          <a:stretch>
            <a:fillRect/>
          </a:stretch>
        </p:blipFill>
        <p:spPr>
          <a:xfrm rot="3">
            <a:off x="3875324" y="2305000"/>
            <a:ext cx="1909324" cy="9546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5. Development Difficulties</a:t>
            </a:r>
          </a:p>
        </p:txBody>
      </p:sp>
      <p:sp>
        <p:nvSpPr>
          <p:cNvPr id="179" name="Shape 179"/>
          <p:cNvSpPr txBox="1"/>
          <p:nvPr/>
        </p:nvSpPr>
        <p:spPr>
          <a:xfrm>
            <a:off x="1007100" y="1548475"/>
            <a:ext cx="4110900" cy="2700600"/>
          </a:xfrm>
          <a:prstGeom prst="rect">
            <a:avLst/>
          </a:prstGeom>
          <a:noFill/>
          <a:ln>
            <a:noFill/>
          </a:ln>
        </p:spPr>
        <p:txBody>
          <a:bodyPr anchorCtr="0" anchor="t" bIns="91425" lIns="91425" rIns="91425" tIns="91425">
            <a:noAutofit/>
          </a:bodyPr>
          <a:lstStyle/>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Small community</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Code troubleshooting</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Price</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Permission to acquire</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Software version</a:t>
            </a:r>
          </a:p>
          <a:p>
            <a:pPr indent="0" lvl="0" marL="0" rtl="0" algn="just">
              <a:lnSpc>
                <a:spcPct val="172500"/>
              </a:lnSpc>
              <a:spcBef>
                <a:spcPts val="0"/>
              </a:spcBef>
              <a:buNone/>
            </a:pPr>
            <a:r>
              <a:t/>
            </a:r>
            <a:endParaRPr sz="1800">
              <a:solidFill>
                <a:srgbClr val="FFFFFF"/>
              </a:solidFill>
              <a:latin typeface="Verdana"/>
              <a:ea typeface="Verdana"/>
              <a:cs typeface="Verdana"/>
              <a:sym typeface="Verdana"/>
            </a:endParaRPr>
          </a:p>
        </p:txBody>
      </p:sp>
      <p:pic>
        <p:nvPicPr>
          <p:cNvPr id="180" name="Shape 180"/>
          <p:cNvPicPr preferRelativeResize="0"/>
          <p:nvPr/>
        </p:nvPicPr>
        <p:blipFill>
          <a:blip r:embed="rId3">
            <a:alphaModFix/>
          </a:blip>
          <a:stretch>
            <a:fillRect/>
          </a:stretch>
        </p:blipFill>
        <p:spPr>
          <a:xfrm rot="527899">
            <a:off x="5480975" y="999399"/>
            <a:ext cx="2629875" cy="1742924"/>
          </a:xfrm>
          <a:prstGeom prst="rect">
            <a:avLst/>
          </a:prstGeom>
          <a:noFill/>
          <a:ln>
            <a:noFill/>
          </a:ln>
        </p:spPr>
      </p:pic>
      <p:pic>
        <p:nvPicPr>
          <p:cNvPr id="181" name="Shape 181"/>
          <p:cNvPicPr preferRelativeResize="0"/>
          <p:nvPr/>
        </p:nvPicPr>
        <p:blipFill>
          <a:blip r:embed="rId4">
            <a:alphaModFix/>
          </a:blip>
          <a:stretch>
            <a:fillRect/>
          </a:stretch>
        </p:blipFill>
        <p:spPr>
          <a:xfrm rot="-369420">
            <a:off x="4901350" y="3026818"/>
            <a:ext cx="2192450" cy="1644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5.1. Difficulties - But … why?</a:t>
            </a:r>
          </a:p>
        </p:txBody>
      </p:sp>
      <p:sp>
        <p:nvSpPr>
          <p:cNvPr id="187" name="Shape 187"/>
          <p:cNvSpPr txBox="1"/>
          <p:nvPr>
            <p:ph idx="1" type="body"/>
          </p:nvPr>
        </p:nvSpPr>
        <p:spPr>
          <a:xfrm>
            <a:off x="2022300" y="2144700"/>
            <a:ext cx="5099400" cy="854100"/>
          </a:xfrm>
          <a:prstGeom prst="rect">
            <a:avLst/>
          </a:prstGeom>
        </p:spPr>
        <p:txBody>
          <a:bodyPr anchorCtr="0" anchor="t" bIns="91425" lIns="91425" rIns="91425" tIns="91425">
            <a:noAutofit/>
          </a:bodyPr>
          <a:lstStyle/>
          <a:p>
            <a:pPr lvl="0" algn="ctr">
              <a:spcBef>
                <a:spcPts val="0"/>
              </a:spcBef>
              <a:buNone/>
            </a:pPr>
            <a:r>
              <a:rPr lang="en" sz="2000">
                <a:solidFill>
                  <a:srgbClr val="FFFFFF"/>
                </a:solidFill>
              </a:rPr>
              <a:t>Alright, but if the situation is really this bad, why do you still want to use it?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1521068" y="1409837"/>
            <a:ext cx="2642593" cy="1485724"/>
          </a:xfrm>
          <a:prstGeom prst="rect">
            <a:avLst/>
          </a:prstGeom>
          <a:noFill/>
          <a:ln>
            <a:noFill/>
          </a:ln>
        </p:spPr>
      </p:pic>
      <p:sp>
        <p:nvSpPr>
          <p:cNvPr id="193" name="Shape 19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5.2. Difficulties - BECAUSE YES!</a:t>
            </a: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194" name="Shape 194"/>
          <p:cNvPicPr preferRelativeResize="0"/>
          <p:nvPr/>
        </p:nvPicPr>
        <p:blipFill>
          <a:blip r:embed="rId4">
            <a:alphaModFix/>
          </a:blip>
          <a:stretch>
            <a:fillRect/>
          </a:stretch>
        </p:blipFill>
        <p:spPr>
          <a:xfrm>
            <a:off x="561874" y="3287662"/>
            <a:ext cx="2641276" cy="1485726"/>
          </a:xfrm>
          <a:prstGeom prst="rect">
            <a:avLst/>
          </a:prstGeom>
          <a:noFill/>
          <a:ln>
            <a:noFill/>
          </a:ln>
        </p:spPr>
      </p:pic>
      <p:pic>
        <p:nvPicPr>
          <p:cNvPr id="195" name="Shape 195"/>
          <p:cNvPicPr preferRelativeResize="0"/>
          <p:nvPr/>
        </p:nvPicPr>
        <p:blipFill>
          <a:blip r:embed="rId5">
            <a:alphaModFix/>
          </a:blip>
          <a:stretch>
            <a:fillRect/>
          </a:stretch>
        </p:blipFill>
        <p:spPr>
          <a:xfrm>
            <a:off x="4451499" y="3394700"/>
            <a:ext cx="3727251" cy="1128124"/>
          </a:xfrm>
          <a:prstGeom prst="rect">
            <a:avLst/>
          </a:prstGeom>
          <a:noFill/>
          <a:ln>
            <a:noFill/>
          </a:ln>
        </p:spPr>
      </p:pic>
      <p:pic>
        <p:nvPicPr>
          <p:cNvPr id="196" name="Shape 196"/>
          <p:cNvPicPr preferRelativeResize="0"/>
          <p:nvPr/>
        </p:nvPicPr>
        <p:blipFill>
          <a:blip r:embed="rId6">
            <a:alphaModFix/>
          </a:blip>
          <a:stretch>
            <a:fillRect/>
          </a:stretch>
        </p:blipFill>
        <p:spPr>
          <a:xfrm>
            <a:off x="4859450" y="1779400"/>
            <a:ext cx="3727250" cy="112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6. Application Demo</a:t>
            </a:r>
          </a:p>
          <a:p>
            <a:pPr lvl="0">
              <a:spcBef>
                <a:spcPts val="0"/>
              </a:spcBef>
              <a:buNone/>
            </a:pPr>
            <a:r>
              <a:t/>
            </a:r>
            <a:endParaRPr/>
          </a:p>
          <a:p>
            <a:pPr lvl="0">
              <a:spcBef>
                <a:spcPts val="0"/>
              </a:spcBef>
              <a:buNone/>
            </a:pPr>
            <a:r>
              <a:t/>
            </a:r>
            <a:endParaRPr/>
          </a:p>
          <a:p>
            <a:pPr lvl="0">
              <a:spcBef>
                <a:spcPts val="0"/>
              </a:spcBef>
              <a:buNone/>
            </a:pPr>
            <a:r>
              <a:t/>
            </a:r>
            <a:endParaRPr/>
          </a:p>
        </p:txBody>
      </p:sp>
      <p:sp>
        <p:nvSpPr>
          <p:cNvPr id="202" name="Shape 202" title="Glass Charts Demo">
            <a:hlinkClick r:id="rId3"/>
          </p:cNvPr>
          <p:cNvSpPr/>
          <p:nvPr/>
        </p:nvSpPr>
        <p:spPr>
          <a:xfrm>
            <a:off x="2286000" y="1249225"/>
            <a:ext cx="4572000" cy="3429000"/>
          </a:xfrm>
          <a:prstGeom prst="rect">
            <a:avLst/>
          </a:prstGeom>
          <a:blipFill>
            <a:blip r:embed="rId4">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1. Introduction</a:t>
            </a:r>
          </a:p>
        </p:txBody>
      </p:sp>
      <p:sp>
        <p:nvSpPr>
          <p:cNvPr id="69" name="Shape 69"/>
          <p:cNvSpPr txBox="1"/>
          <p:nvPr>
            <p:ph idx="1" type="body"/>
          </p:nvPr>
        </p:nvSpPr>
        <p:spPr>
          <a:xfrm>
            <a:off x="311700" y="1304875"/>
            <a:ext cx="8520600" cy="1737000"/>
          </a:xfrm>
          <a:prstGeom prst="rect">
            <a:avLst/>
          </a:prstGeom>
        </p:spPr>
        <p:txBody>
          <a:bodyPr anchorCtr="0" anchor="t" bIns="91425" lIns="91425" rIns="91425" tIns="91425">
            <a:noAutofit/>
          </a:bodyPr>
          <a:lstStyle/>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Google Glass application </a:t>
            </a:r>
          </a:p>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Help to keep control of environment measures</a:t>
            </a:r>
          </a:p>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Ease the technicians work</a:t>
            </a:r>
          </a:p>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The platform is the key</a:t>
            </a:r>
          </a:p>
          <a:p>
            <a:pPr lvl="0">
              <a:lnSpc>
                <a:spcPct val="150000"/>
              </a:lnSpc>
              <a:spcBef>
                <a:spcPts val="0"/>
              </a:spcBef>
              <a:buNone/>
            </a:pPr>
            <a:r>
              <a:t/>
            </a:r>
            <a:endParaRPr>
              <a:latin typeface="Verdana"/>
              <a:ea typeface="Verdana"/>
              <a:cs typeface="Verdana"/>
              <a:sym typeface="Verdana"/>
            </a:endParaRPr>
          </a:p>
        </p:txBody>
      </p:sp>
      <p:pic>
        <p:nvPicPr>
          <p:cNvPr id="70" name="Shape 70"/>
          <p:cNvPicPr preferRelativeResize="0"/>
          <p:nvPr/>
        </p:nvPicPr>
        <p:blipFill>
          <a:blip r:embed="rId3">
            <a:alphaModFix/>
          </a:blip>
          <a:stretch>
            <a:fillRect/>
          </a:stretch>
        </p:blipFill>
        <p:spPr>
          <a:xfrm rot="2">
            <a:off x="2937375" y="3274675"/>
            <a:ext cx="2798400" cy="1574098"/>
          </a:xfrm>
          <a:prstGeom prst="rect">
            <a:avLst/>
          </a:prstGeom>
          <a:noFill/>
          <a:ln>
            <a:noFill/>
          </a:ln>
        </p:spPr>
      </p:pic>
      <p:pic>
        <p:nvPicPr>
          <p:cNvPr descr="Google_Glass_Front" id="71" name="Shape 71"/>
          <p:cNvPicPr preferRelativeResize="0"/>
          <p:nvPr/>
        </p:nvPicPr>
        <p:blipFill>
          <a:blip r:embed="rId4">
            <a:alphaModFix/>
          </a:blip>
          <a:stretch>
            <a:fillRect/>
          </a:stretch>
        </p:blipFill>
        <p:spPr>
          <a:xfrm rot="1108915">
            <a:off x="5676289" y="2535175"/>
            <a:ext cx="2759172" cy="1839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7. </a:t>
            </a:r>
            <a:r>
              <a:rPr lang="en"/>
              <a:t>Conclusion</a:t>
            </a:r>
          </a:p>
        </p:txBody>
      </p:sp>
      <p:sp>
        <p:nvSpPr>
          <p:cNvPr id="208" name="Shape 208"/>
          <p:cNvSpPr txBox="1"/>
          <p:nvPr/>
        </p:nvSpPr>
        <p:spPr>
          <a:xfrm>
            <a:off x="867825" y="1125625"/>
            <a:ext cx="4110900" cy="1743300"/>
          </a:xfrm>
          <a:prstGeom prst="rect">
            <a:avLst/>
          </a:prstGeom>
          <a:noFill/>
          <a:ln>
            <a:noFill/>
          </a:ln>
        </p:spPr>
        <p:txBody>
          <a:bodyPr anchorCtr="0" anchor="t" bIns="91425" lIns="91425" rIns="91425" tIns="91425">
            <a:noAutofit/>
          </a:bodyPr>
          <a:lstStyle/>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Tough task</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Worth it</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Know what you have</a:t>
            </a:r>
          </a:p>
          <a:p>
            <a:pPr indent="-330200" lvl="0" marL="457200" rtl="0" algn="just">
              <a:lnSpc>
                <a:spcPct val="172500"/>
              </a:lnSpc>
              <a:spcBef>
                <a:spcPts val="0"/>
              </a:spcBef>
              <a:buClr>
                <a:srgbClr val="FFFFFF"/>
              </a:buClr>
              <a:buSzPct val="100000"/>
              <a:buFont typeface="Verdana"/>
              <a:buChar char="●"/>
            </a:pPr>
            <a:r>
              <a:rPr lang="en" sz="1600">
                <a:solidFill>
                  <a:srgbClr val="FFFFFF"/>
                </a:solidFill>
                <a:latin typeface="Verdana"/>
                <a:ea typeface="Verdana"/>
                <a:cs typeface="Verdana"/>
                <a:sym typeface="Verdana"/>
              </a:rPr>
              <a:t>New motivation</a:t>
            </a:r>
          </a:p>
          <a:p>
            <a:pPr indent="0" lvl="0" marL="0" rtl="0" algn="just">
              <a:lnSpc>
                <a:spcPct val="172500"/>
              </a:lnSpc>
              <a:spcBef>
                <a:spcPts val="0"/>
              </a:spcBef>
              <a:buNone/>
            </a:pPr>
            <a:r>
              <a:t/>
            </a:r>
            <a:endParaRPr sz="1800">
              <a:solidFill>
                <a:srgbClr val="FFFFFF"/>
              </a:solidFill>
              <a:latin typeface="Verdana"/>
              <a:ea typeface="Verdana"/>
              <a:cs typeface="Verdana"/>
              <a:sym typeface="Verdana"/>
            </a:endParaRPr>
          </a:p>
        </p:txBody>
      </p:sp>
      <p:pic>
        <p:nvPicPr>
          <p:cNvPr id="209" name="Shape 209"/>
          <p:cNvPicPr preferRelativeResize="0"/>
          <p:nvPr/>
        </p:nvPicPr>
        <p:blipFill>
          <a:blip r:embed="rId3">
            <a:alphaModFix/>
          </a:blip>
          <a:stretch>
            <a:fillRect/>
          </a:stretch>
        </p:blipFill>
        <p:spPr>
          <a:xfrm>
            <a:off x="4917687" y="491850"/>
            <a:ext cx="3394374" cy="1909324"/>
          </a:xfrm>
          <a:prstGeom prst="rect">
            <a:avLst/>
          </a:prstGeom>
          <a:noFill/>
          <a:ln>
            <a:noFill/>
          </a:ln>
        </p:spPr>
      </p:pic>
      <p:pic>
        <p:nvPicPr>
          <p:cNvPr id="210" name="Shape 210"/>
          <p:cNvPicPr preferRelativeResize="0"/>
          <p:nvPr/>
        </p:nvPicPr>
        <p:blipFill>
          <a:blip r:embed="rId4">
            <a:alphaModFix/>
          </a:blip>
          <a:stretch>
            <a:fillRect/>
          </a:stretch>
        </p:blipFill>
        <p:spPr>
          <a:xfrm>
            <a:off x="4917700" y="2899749"/>
            <a:ext cx="3394350" cy="1909324"/>
          </a:xfrm>
          <a:prstGeom prst="rect">
            <a:avLst/>
          </a:prstGeom>
          <a:noFill/>
          <a:ln>
            <a:noFill/>
          </a:ln>
        </p:spPr>
      </p:pic>
      <p:pic>
        <p:nvPicPr>
          <p:cNvPr id="211" name="Shape 211"/>
          <p:cNvPicPr preferRelativeResize="0"/>
          <p:nvPr/>
        </p:nvPicPr>
        <p:blipFill>
          <a:blip r:embed="rId5">
            <a:alphaModFix/>
          </a:blip>
          <a:stretch>
            <a:fillRect/>
          </a:stretch>
        </p:blipFill>
        <p:spPr>
          <a:xfrm>
            <a:off x="1020225" y="2899750"/>
            <a:ext cx="3394350" cy="1909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8. Future Work</a:t>
            </a:r>
          </a:p>
        </p:txBody>
      </p:sp>
      <p:sp>
        <p:nvSpPr>
          <p:cNvPr id="217" name="Shape 217"/>
          <p:cNvSpPr txBox="1"/>
          <p:nvPr/>
        </p:nvSpPr>
        <p:spPr>
          <a:xfrm>
            <a:off x="954775" y="1659950"/>
            <a:ext cx="4080000" cy="1986600"/>
          </a:xfrm>
          <a:prstGeom prst="rect">
            <a:avLst/>
          </a:prstGeom>
          <a:noFill/>
          <a:ln>
            <a:noFill/>
          </a:ln>
        </p:spPr>
        <p:txBody>
          <a:bodyPr anchorCtr="0" anchor="t" bIns="91425" lIns="91425" rIns="91425" tIns="91425">
            <a:noAutofit/>
          </a:bodyPr>
          <a:lstStyle/>
          <a:p>
            <a:pPr indent="-342900" lvl="0" marL="457200" rtl="0" algn="just">
              <a:lnSpc>
                <a:spcPct val="150000"/>
              </a:lnSpc>
              <a:spcBef>
                <a:spcPts val="0"/>
              </a:spcBef>
              <a:buClr>
                <a:srgbClr val="FFFFFF"/>
              </a:buClr>
              <a:buSzPct val="100000"/>
              <a:buChar char="●"/>
            </a:pPr>
            <a:r>
              <a:rPr lang="en" sz="1800">
                <a:solidFill>
                  <a:srgbClr val="FFFFFF"/>
                </a:solidFill>
              </a:rPr>
              <a:t>Voice commands</a:t>
            </a:r>
          </a:p>
          <a:p>
            <a:pPr indent="-342900" lvl="0" marL="457200" rtl="0" algn="just">
              <a:lnSpc>
                <a:spcPct val="150000"/>
              </a:lnSpc>
              <a:spcBef>
                <a:spcPts val="0"/>
              </a:spcBef>
              <a:buClr>
                <a:srgbClr val="FFFFFF"/>
              </a:buClr>
              <a:buSzPct val="100000"/>
              <a:buChar char="●"/>
            </a:pPr>
            <a:r>
              <a:rPr lang="en" sz="1800">
                <a:solidFill>
                  <a:srgbClr val="FFFFFF"/>
                </a:solidFill>
              </a:rPr>
              <a:t>Charting libraries</a:t>
            </a:r>
          </a:p>
          <a:p>
            <a:pPr indent="-342900" lvl="0" marL="457200" rtl="0" algn="just">
              <a:lnSpc>
                <a:spcPct val="150000"/>
              </a:lnSpc>
              <a:spcBef>
                <a:spcPts val="0"/>
              </a:spcBef>
              <a:buClr>
                <a:srgbClr val="FFFFFF"/>
              </a:buClr>
              <a:buSzPct val="100000"/>
              <a:buChar char="●"/>
            </a:pPr>
            <a:r>
              <a:rPr lang="en" sz="1800">
                <a:solidFill>
                  <a:srgbClr val="FFFFFF"/>
                </a:solidFill>
              </a:rPr>
              <a:t>Geolocation</a:t>
            </a:r>
          </a:p>
          <a:p>
            <a:pPr indent="-342900" lvl="0" marL="457200" rtl="0" algn="just">
              <a:lnSpc>
                <a:spcPct val="150000"/>
              </a:lnSpc>
              <a:spcBef>
                <a:spcPts val="0"/>
              </a:spcBef>
              <a:buClr>
                <a:srgbClr val="FFFFFF"/>
              </a:buClr>
              <a:buSzPct val="100000"/>
              <a:buChar char="●"/>
            </a:pPr>
            <a:r>
              <a:rPr lang="en" sz="1800">
                <a:solidFill>
                  <a:srgbClr val="FFFFFF"/>
                </a:solidFill>
              </a:rPr>
              <a:t>Security</a:t>
            </a:r>
          </a:p>
          <a:p>
            <a:pPr lvl="0" rtl="0" algn="just">
              <a:lnSpc>
                <a:spcPct val="150000"/>
              </a:lnSpc>
              <a:spcBef>
                <a:spcPts val="0"/>
              </a:spcBef>
              <a:buNone/>
            </a:pPr>
            <a:r>
              <a:t/>
            </a:r>
            <a:endParaRPr sz="1800">
              <a:solidFill>
                <a:srgbClr val="FFFFFF"/>
              </a:solidFill>
            </a:endParaRPr>
          </a:p>
        </p:txBody>
      </p:sp>
      <p:pic>
        <p:nvPicPr>
          <p:cNvPr id="218" name="Shape 218"/>
          <p:cNvPicPr preferRelativeResize="0"/>
          <p:nvPr/>
        </p:nvPicPr>
        <p:blipFill>
          <a:blip r:embed="rId3">
            <a:alphaModFix/>
          </a:blip>
          <a:stretch>
            <a:fillRect/>
          </a:stretch>
        </p:blipFill>
        <p:spPr>
          <a:xfrm rot="-398137">
            <a:off x="5415436" y="504708"/>
            <a:ext cx="2645825" cy="1850683"/>
          </a:xfrm>
          <a:prstGeom prst="rect">
            <a:avLst/>
          </a:prstGeom>
          <a:noFill/>
          <a:ln>
            <a:noFill/>
          </a:ln>
        </p:spPr>
      </p:pic>
      <p:pic>
        <p:nvPicPr>
          <p:cNvPr id="219" name="Shape 219"/>
          <p:cNvPicPr preferRelativeResize="0"/>
          <p:nvPr/>
        </p:nvPicPr>
        <p:blipFill>
          <a:blip r:embed="rId4">
            <a:alphaModFix/>
          </a:blip>
          <a:stretch>
            <a:fillRect/>
          </a:stretch>
        </p:blipFill>
        <p:spPr>
          <a:xfrm rot="367155">
            <a:off x="4363912" y="2977299"/>
            <a:ext cx="3038724" cy="17154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9. References</a:t>
            </a:r>
          </a:p>
        </p:txBody>
      </p:sp>
      <p:sp>
        <p:nvSpPr>
          <p:cNvPr id="225" name="Shape 225"/>
          <p:cNvSpPr txBox="1"/>
          <p:nvPr/>
        </p:nvSpPr>
        <p:spPr>
          <a:xfrm>
            <a:off x="649975" y="2040950"/>
            <a:ext cx="4188600" cy="1483800"/>
          </a:xfrm>
          <a:prstGeom prst="rect">
            <a:avLst/>
          </a:prstGeom>
          <a:noFill/>
          <a:ln>
            <a:noFill/>
          </a:ln>
        </p:spPr>
        <p:txBody>
          <a:bodyPr anchorCtr="0" anchor="t" bIns="91425" lIns="91425" rIns="91425" tIns="91425">
            <a:noAutofit/>
          </a:bodyPr>
          <a:lstStyle/>
          <a:p>
            <a:pPr indent="-292100" lvl="0" marL="457200" rtl="0" algn="just">
              <a:lnSpc>
                <a:spcPct val="150000"/>
              </a:lnSpc>
              <a:spcBef>
                <a:spcPts val="0"/>
              </a:spcBef>
              <a:buClr>
                <a:srgbClr val="FFFFFF"/>
              </a:buClr>
              <a:buSzPct val="100000"/>
              <a:buChar char="●"/>
            </a:pPr>
            <a:r>
              <a:rPr lang="en" sz="1000">
                <a:solidFill>
                  <a:srgbClr val="FFFFFF"/>
                </a:solidFill>
                <a:hlinkClick r:id="rId3"/>
              </a:rPr>
              <a:t>https://developers.google.com/glass</a:t>
            </a:r>
          </a:p>
          <a:p>
            <a:pPr indent="-292100" lvl="0" marL="457200" rtl="0" algn="just">
              <a:lnSpc>
                <a:spcPct val="150000"/>
              </a:lnSpc>
              <a:spcBef>
                <a:spcPts val="0"/>
              </a:spcBef>
              <a:buClr>
                <a:srgbClr val="FFFFFF"/>
              </a:buClr>
              <a:buSzPct val="100000"/>
              <a:buChar char="●"/>
            </a:pPr>
            <a:r>
              <a:rPr lang="en" sz="1000">
                <a:solidFill>
                  <a:srgbClr val="FFFFFF"/>
                </a:solidFill>
                <a:hlinkClick r:id="rId4"/>
              </a:rPr>
              <a:t>https://www.heroku.com/</a:t>
            </a:r>
          </a:p>
          <a:p>
            <a:pPr indent="-292100" lvl="0" marL="457200" rtl="0" algn="just">
              <a:lnSpc>
                <a:spcPct val="150000"/>
              </a:lnSpc>
              <a:spcBef>
                <a:spcPts val="0"/>
              </a:spcBef>
              <a:buClr>
                <a:srgbClr val="FFFFFF"/>
              </a:buClr>
              <a:buSzPct val="100000"/>
              <a:buChar char="●"/>
            </a:pPr>
            <a:r>
              <a:rPr lang="en" sz="1000">
                <a:solidFill>
                  <a:srgbClr val="FFFFFF"/>
                </a:solidFill>
              </a:rPr>
              <a:t>https://devcenter.heroku.com/articles/getting-started-with-nodejs</a:t>
            </a:r>
          </a:p>
          <a:p>
            <a:pPr indent="-292100" lvl="0" marL="457200" rtl="0" algn="just">
              <a:lnSpc>
                <a:spcPct val="150000"/>
              </a:lnSpc>
              <a:spcBef>
                <a:spcPts val="0"/>
              </a:spcBef>
              <a:buClr>
                <a:srgbClr val="FFFFFF"/>
              </a:buClr>
              <a:buSzPct val="100000"/>
              <a:buChar char="●"/>
            </a:pPr>
            <a:r>
              <a:rPr lang="en" sz="1000">
                <a:solidFill>
                  <a:srgbClr val="FFFFFF"/>
                </a:solidFill>
              </a:rPr>
              <a:t>https://www.mongodb.com/</a:t>
            </a:r>
          </a:p>
          <a:p>
            <a:pPr indent="-292100" lvl="0" marL="457200" rtl="0" algn="just">
              <a:lnSpc>
                <a:spcPct val="150000"/>
              </a:lnSpc>
              <a:spcBef>
                <a:spcPts val="0"/>
              </a:spcBef>
              <a:buClr>
                <a:srgbClr val="FFFFFF"/>
              </a:buClr>
              <a:buSzPct val="100000"/>
              <a:buChar char="●"/>
            </a:pPr>
            <a:r>
              <a:rPr lang="en" sz="1000">
                <a:solidFill>
                  <a:srgbClr val="FFFFFF"/>
                </a:solidFill>
              </a:rPr>
              <a:t>https://docs.mongodb.com/getting-started/</a:t>
            </a:r>
          </a:p>
          <a:p>
            <a:pPr indent="-292100" lvl="0" marL="457200" rtl="0" algn="just">
              <a:lnSpc>
                <a:spcPct val="150000"/>
              </a:lnSpc>
              <a:spcBef>
                <a:spcPts val="0"/>
              </a:spcBef>
              <a:buClr>
                <a:srgbClr val="FFFFFF"/>
              </a:buClr>
              <a:buSzPct val="100000"/>
              <a:buChar char="●"/>
            </a:pPr>
            <a:r>
              <a:rPr lang="en" sz="1000">
                <a:solidFill>
                  <a:srgbClr val="FFFFFF"/>
                </a:solidFill>
              </a:rPr>
              <a:t>https://github.com/</a:t>
            </a:r>
            <a:br>
              <a:rPr lang="en" sz="1000">
                <a:solidFill>
                  <a:srgbClr val="FFFFFF"/>
                </a:solidFill>
              </a:rPr>
            </a:br>
          </a:p>
        </p:txBody>
      </p:sp>
      <p:sp>
        <p:nvSpPr>
          <p:cNvPr id="226" name="Shape 226"/>
          <p:cNvSpPr txBox="1"/>
          <p:nvPr/>
        </p:nvSpPr>
        <p:spPr>
          <a:xfrm>
            <a:off x="4976275" y="1506950"/>
            <a:ext cx="3785700" cy="2551800"/>
          </a:xfrm>
          <a:prstGeom prst="rect">
            <a:avLst/>
          </a:prstGeom>
          <a:noFill/>
          <a:ln>
            <a:noFill/>
          </a:ln>
        </p:spPr>
        <p:txBody>
          <a:bodyPr anchorCtr="0" anchor="ctr" bIns="91425" lIns="91425" rIns="91425" tIns="91425">
            <a:noAutofit/>
          </a:bodyPr>
          <a:lstStyle/>
          <a:p>
            <a:pPr indent="-292100" lvl="0" marL="457200" rtl="0" algn="just">
              <a:lnSpc>
                <a:spcPct val="150000"/>
              </a:lnSpc>
              <a:spcBef>
                <a:spcPts val="0"/>
              </a:spcBef>
              <a:buClr>
                <a:schemeClr val="dk1"/>
              </a:buClr>
              <a:buSzPct val="100000"/>
              <a:buChar char="●"/>
            </a:pPr>
            <a:r>
              <a:rPr lang="en" sz="1000">
                <a:solidFill>
                  <a:schemeClr val="dk1"/>
                </a:solidFill>
              </a:rPr>
              <a:t>https://github.com/ddanny/achartengine/</a:t>
            </a:r>
          </a:p>
          <a:p>
            <a:pPr indent="-292100" lvl="0" marL="457200" rtl="0" algn="just">
              <a:lnSpc>
                <a:spcPct val="150000"/>
              </a:lnSpc>
              <a:spcBef>
                <a:spcPts val="0"/>
              </a:spcBef>
              <a:buClr>
                <a:schemeClr val="dk1"/>
              </a:buClr>
              <a:buSzPct val="100000"/>
              <a:buChar char="●"/>
            </a:pPr>
            <a:r>
              <a:rPr lang="en" sz="1000">
                <a:solidFill>
                  <a:schemeClr val="dk1"/>
                </a:solidFill>
              </a:rPr>
              <a:t>https://www.android.com/</a:t>
            </a:r>
          </a:p>
          <a:p>
            <a:pPr indent="-292100" lvl="0" marL="457200" rtl="0" algn="just">
              <a:lnSpc>
                <a:spcPct val="150000"/>
              </a:lnSpc>
              <a:spcBef>
                <a:spcPts val="0"/>
              </a:spcBef>
              <a:buClr>
                <a:schemeClr val="dk1"/>
              </a:buClr>
              <a:buSzPct val="100000"/>
              <a:buChar char="●"/>
            </a:pPr>
            <a:r>
              <a:rPr lang="en" sz="1000">
                <a:solidFill>
                  <a:schemeClr val="dk1"/>
                </a:solidFill>
              </a:rPr>
              <a:t>https://developer.android.com/index.html</a:t>
            </a:r>
          </a:p>
          <a:p>
            <a:pPr indent="-292100" lvl="0" marL="457200" rtl="0" algn="just">
              <a:lnSpc>
                <a:spcPct val="150000"/>
              </a:lnSpc>
              <a:spcBef>
                <a:spcPts val="0"/>
              </a:spcBef>
              <a:buClr>
                <a:schemeClr val="dk1"/>
              </a:buClr>
              <a:buSzPct val="100000"/>
              <a:buChar char="●"/>
            </a:pPr>
            <a:r>
              <a:rPr lang="en" sz="1000">
                <a:solidFill>
                  <a:schemeClr val="dk1"/>
                </a:solidFill>
              </a:rPr>
              <a:t>https://developers.google.com/v8/</a:t>
            </a:r>
          </a:p>
          <a:p>
            <a:pPr indent="-292100" lvl="0" marL="457200" rtl="0" algn="just">
              <a:lnSpc>
                <a:spcPct val="150000"/>
              </a:lnSpc>
              <a:spcBef>
                <a:spcPts val="0"/>
              </a:spcBef>
              <a:buClr>
                <a:schemeClr val="dk1"/>
              </a:buClr>
              <a:buSzPct val="100000"/>
              <a:buChar char="●"/>
            </a:pPr>
            <a:r>
              <a:rPr lang="en" sz="1000">
                <a:solidFill>
                  <a:schemeClr val="dk1"/>
                </a:solidFill>
              </a:rPr>
              <a:t>https://github.com/ddanny/achartengine</a:t>
            </a:r>
          </a:p>
          <a:p>
            <a:pPr indent="-292100" lvl="0" marL="457200" rtl="0" algn="just">
              <a:lnSpc>
                <a:spcPct val="150000"/>
              </a:lnSpc>
              <a:spcBef>
                <a:spcPts val="0"/>
              </a:spcBef>
              <a:buClr>
                <a:schemeClr val="dk1"/>
              </a:buClr>
              <a:buSzPct val="100000"/>
              <a:buChar char="●"/>
            </a:pPr>
            <a:r>
              <a:rPr lang="en" sz="1000">
                <a:solidFill>
                  <a:schemeClr val="dk1"/>
                </a:solidFill>
              </a:rPr>
              <a:t>http://www.tecmundo.com.br/google-glass</a:t>
            </a:r>
          </a:p>
          <a:p>
            <a:pPr indent="-292100" lvl="0" marL="457200" rtl="0" algn="just">
              <a:lnSpc>
                <a:spcPct val="150000"/>
              </a:lnSpc>
              <a:spcBef>
                <a:spcPts val="0"/>
              </a:spcBef>
              <a:buClr>
                <a:schemeClr val="dk1"/>
              </a:buClr>
              <a:buSzPct val="100000"/>
              <a:buChar char="●"/>
            </a:pPr>
            <a:r>
              <a:rPr lang="en" sz="1000">
                <a:solidFill>
                  <a:schemeClr val="dk1"/>
                </a:solidFill>
              </a:rPr>
              <a:t>https://en.wikipedia.org/wiki/Google_Glass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60800" y="569750"/>
            <a:ext cx="2822400" cy="839100"/>
          </a:xfrm>
          <a:prstGeom prst="rect">
            <a:avLst/>
          </a:prstGeom>
        </p:spPr>
        <p:txBody>
          <a:bodyPr anchorCtr="0" anchor="t" bIns="91425" lIns="91425" rIns="91425" tIns="91425">
            <a:noAutofit/>
          </a:bodyPr>
          <a:lstStyle/>
          <a:p>
            <a:pPr lvl="0">
              <a:spcBef>
                <a:spcPts val="0"/>
              </a:spcBef>
              <a:buNone/>
            </a:pPr>
            <a:r>
              <a:rPr lang="en" sz="4800"/>
              <a:t>Thank you!</a:t>
            </a:r>
          </a:p>
        </p:txBody>
      </p:sp>
      <p:pic>
        <p:nvPicPr>
          <p:cNvPr id="232" name="Shape 232"/>
          <p:cNvPicPr preferRelativeResize="0"/>
          <p:nvPr/>
        </p:nvPicPr>
        <p:blipFill>
          <a:blip r:embed="rId3">
            <a:alphaModFix/>
          </a:blip>
          <a:stretch>
            <a:fillRect/>
          </a:stretch>
        </p:blipFill>
        <p:spPr>
          <a:xfrm>
            <a:off x="3704553" y="1962975"/>
            <a:ext cx="1734899" cy="1592099"/>
          </a:xfrm>
          <a:prstGeom prst="rect">
            <a:avLst/>
          </a:prstGeom>
          <a:noFill/>
          <a:ln>
            <a:noFill/>
          </a:ln>
        </p:spPr>
      </p:pic>
      <p:pic>
        <p:nvPicPr>
          <p:cNvPr id="233" name="Shape 233"/>
          <p:cNvPicPr preferRelativeResize="0"/>
          <p:nvPr/>
        </p:nvPicPr>
        <p:blipFill>
          <a:blip r:embed="rId4">
            <a:alphaModFix/>
          </a:blip>
          <a:stretch>
            <a:fillRect/>
          </a:stretch>
        </p:blipFill>
        <p:spPr>
          <a:xfrm>
            <a:off x="762323" y="3866100"/>
            <a:ext cx="7619353" cy="83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 The platform - Predictions</a:t>
            </a:r>
          </a:p>
          <a:p>
            <a:pPr lvl="0">
              <a:spcBef>
                <a:spcPts val="0"/>
              </a:spcBef>
              <a:buNone/>
            </a:pPr>
            <a:r>
              <a:t/>
            </a:r>
            <a:endParaRPr/>
          </a:p>
        </p:txBody>
      </p:sp>
      <p:sp>
        <p:nvSpPr>
          <p:cNvPr id="77" name="Shape 77"/>
          <p:cNvSpPr txBox="1"/>
          <p:nvPr>
            <p:ph idx="1" type="body"/>
          </p:nvPr>
        </p:nvSpPr>
        <p:spPr>
          <a:xfrm>
            <a:off x="494725" y="1503037"/>
            <a:ext cx="5136300" cy="1534200"/>
          </a:xfrm>
          <a:prstGeom prst="rect">
            <a:avLst/>
          </a:prstGeom>
        </p:spPr>
        <p:txBody>
          <a:bodyPr anchorCtr="0" anchor="t" bIns="91425" lIns="91425" rIns="91425" tIns="91425">
            <a:noAutofit/>
          </a:bodyPr>
          <a:lstStyle/>
          <a:p>
            <a:pPr indent="-342900" lvl="0" marL="457200" marR="0" rtl="0" algn="l">
              <a:lnSpc>
                <a:spcPct val="150000"/>
              </a:lnSpc>
              <a:spcBef>
                <a:spcPts val="0"/>
              </a:spcBef>
              <a:spcAft>
                <a:spcPts val="1600"/>
              </a:spcAft>
              <a:buClr>
                <a:srgbClr val="FFFFFF"/>
              </a:buClr>
              <a:buSzPct val="100000"/>
              <a:buFont typeface="Verdana"/>
            </a:pPr>
            <a:r>
              <a:rPr lang="en">
                <a:solidFill>
                  <a:srgbClr val="FFFFFF"/>
                </a:solidFill>
                <a:latin typeface="Verdana"/>
                <a:ea typeface="Verdana"/>
                <a:cs typeface="Verdana"/>
                <a:sym typeface="Verdana"/>
              </a:rPr>
              <a:t>Understand behaviors</a:t>
            </a:r>
          </a:p>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What, when, where and who</a:t>
            </a:r>
          </a:p>
          <a:p>
            <a:pPr indent="-228600" lvl="0" marL="457200" rtl="0">
              <a:lnSpc>
                <a:spcPct val="150000"/>
              </a:lnSpc>
              <a:spcBef>
                <a:spcPts val="0"/>
              </a:spcBef>
              <a:buClr>
                <a:srgbClr val="FFFFFF"/>
              </a:buClr>
              <a:buFont typeface="Verdana"/>
            </a:pPr>
            <a:r>
              <a:rPr lang="en">
                <a:solidFill>
                  <a:srgbClr val="FFFFFF"/>
                </a:solidFill>
                <a:latin typeface="Verdana"/>
                <a:ea typeface="Verdana"/>
                <a:cs typeface="Verdana"/>
                <a:sym typeface="Verdana"/>
              </a:rPr>
              <a:t>Automate tasks</a:t>
            </a:r>
          </a:p>
        </p:txBody>
      </p:sp>
      <p:pic>
        <p:nvPicPr>
          <p:cNvPr descr="banner-contextualcomputing-1170x780.jpg" id="78" name="Shape 78"/>
          <p:cNvPicPr preferRelativeResize="0"/>
          <p:nvPr/>
        </p:nvPicPr>
        <p:blipFill>
          <a:blip r:embed="rId3">
            <a:alphaModFix/>
          </a:blip>
          <a:stretch>
            <a:fillRect/>
          </a:stretch>
        </p:blipFill>
        <p:spPr>
          <a:xfrm rot="1304212">
            <a:off x="6156688" y="884712"/>
            <a:ext cx="2368152" cy="1578799"/>
          </a:xfrm>
          <a:prstGeom prst="rect">
            <a:avLst/>
          </a:prstGeom>
          <a:noFill/>
          <a:ln>
            <a:noFill/>
          </a:ln>
        </p:spPr>
      </p:pic>
      <p:pic>
        <p:nvPicPr>
          <p:cNvPr descr="2014-07-17-81nyYfuLujL._SL1500_.jpg" id="79" name="Shape 79"/>
          <p:cNvPicPr preferRelativeResize="0"/>
          <p:nvPr/>
        </p:nvPicPr>
        <p:blipFill>
          <a:blip r:embed="rId4">
            <a:alphaModFix/>
          </a:blip>
          <a:stretch>
            <a:fillRect/>
          </a:stretch>
        </p:blipFill>
        <p:spPr>
          <a:xfrm rot="-5">
            <a:off x="4336399" y="2534848"/>
            <a:ext cx="1612148" cy="2366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2.1. The platform - Experience</a:t>
            </a:r>
          </a:p>
          <a:p>
            <a:pPr lvl="0" rtl="0">
              <a:spcBef>
                <a:spcPts val="0"/>
              </a:spcBef>
              <a:buNone/>
            </a:pPr>
            <a:r>
              <a:t/>
            </a:r>
            <a:endParaRPr/>
          </a:p>
        </p:txBody>
      </p:sp>
      <p:pic>
        <p:nvPicPr>
          <p:cNvPr descr="google-glass-robert-scoble-1.jpg" id="85" name="Shape 85"/>
          <p:cNvPicPr preferRelativeResize="0"/>
          <p:nvPr/>
        </p:nvPicPr>
        <p:blipFill>
          <a:blip r:embed="rId3">
            <a:alphaModFix/>
          </a:blip>
          <a:stretch>
            <a:fillRect/>
          </a:stretch>
        </p:blipFill>
        <p:spPr>
          <a:xfrm>
            <a:off x="2280074" y="1324162"/>
            <a:ext cx="4583850" cy="3482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2.2. The platform - Experience</a:t>
            </a:r>
          </a:p>
        </p:txBody>
      </p:sp>
      <p:sp>
        <p:nvSpPr>
          <p:cNvPr id="91" name="Shape 91"/>
          <p:cNvSpPr txBox="1"/>
          <p:nvPr>
            <p:ph idx="1" type="body"/>
          </p:nvPr>
        </p:nvSpPr>
        <p:spPr>
          <a:xfrm>
            <a:off x="503250" y="4140250"/>
            <a:ext cx="8137500" cy="428700"/>
          </a:xfrm>
          <a:prstGeom prst="rect">
            <a:avLst/>
          </a:prstGeom>
        </p:spPr>
        <p:txBody>
          <a:bodyPr anchorCtr="0" anchor="t" bIns="91425" lIns="91425" rIns="91425" tIns="91425">
            <a:noAutofit/>
          </a:bodyPr>
          <a:lstStyle/>
          <a:p>
            <a:pPr lvl="0">
              <a:spcBef>
                <a:spcPts val="0"/>
              </a:spcBef>
              <a:buNone/>
            </a:pPr>
            <a:r>
              <a:rPr lang="en" sz="1400">
                <a:solidFill>
                  <a:srgbClr val="FFFFFF"/>
                </a:solidFill>
                <a:latin typeface="Verdana"/>
                <a:ea typeface="Verdana"/>
                <a:cs typeface="Verdana"/>
                <a:sym typeface="Verdana"/>
              </a:rPr>
              <a:t>“You thought I was kidding when I said I </a:t>
            </a:r>
            <a:r>
              <a:rPr lang="en" sz="1400">
                <a:solidFill>
                  <a:srgbClr val="FFFFFF"/>
                </a:solidFill>
                <a:latin typeface="Verdana"/>
                <a:ea typeface="Verdana"/>
                <a:cs typeface="Verdana"/>
                <a:sym typeface="Verdana"/>
              </a:rPr>
              <a:t>w</a:t>
            </a:r>
            <a:r>
              <a:rPr lang="en" sz="1400">
                <a:solidFill>
                  <a:srgbClr val="FFFFFF"/>
                </a:solidFill>
                <a:latin typeface="Verdana"/>
                <a:ea typeface="Verdana"/>
                <a:cs typeface="Verdana"/>
                <a:sym typeface="Verdana"/>
              </a:rPr>
              <a:t>ould never take them off.” - Robert Scoble</a:t>
            </a:r>
          </a:p>
        </p:txBody>
      </p:sp>
      <p:pic>
        <p:nvPicPr>
          <p:cNvPr descr="904635_10201170157240187_622813635_o.jpg" id="92" name="Shape 92"/>
          <p:cNvPicPr preferRelativeResize="0"/>
          <p:nvPr/>
        </p:nvPicPr>
        <p:blipFill rotWithShape="1">
          <a:blip r:embed="rId3">
            <a:alphaModFix/>
          </a:blip>
          <a:srcRect b="8827" l="0" r="0" t="8827"/>
          <a:stretch/>
        </p:blipFill>
        <p:spPr>
          <a:xfrm>
            <a:off x="2334949" y="1275737"/>
            <a:ext cx="4474100" cy="2766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2.3. The platform - Nowadays</a:t>
            </a:r>
          </a:p>
        </p:txBody>
      </p:sp>
      <p:pic>
        <p:nvPicPr>
          <p:cNvPr id="98" name="Shape 98"/>
          <p:cNvPicPr preferRelativeResize="0"/>
          <p:nvPr/>
        </p:nvPicPr>
        <p:blipFill>
          <a:blip r:embed="rId3">
            <a:alphaModFix/>
          </a:blip>
          <a:stretch>
            <a:fillRect/>
          </a:stretch>
        </p:blipFill>
        <p:spPr>
          <a:xfrm rot="-603469">
            <a:off x="5487634" y="505215"/>
            <a:ext cx="2945756" cy="1660494"/>
          </a:xfrm>
          <a:prstGeom prst="rect">
            <a:avLst/>
          </a:prstGeom>
          <a:noFill/>
          <a:ln>
            <a:noFill/>
          </a:ln>
        </p:spPr>
      </p:pic>
      <p:sp>
        <p:nvSpPr>
          <p:cNvPr id="99" name="Shape 99"/>
          <p:cNvSpPr txBox="1"/>
          <p:nvPr/>
        </p:nvSpPr>
        <p:spPr>
          <a:xfrm>
            <a:off x="699425" y="1701525"/>
            <a:ext cx="3886200" cy="2433600"/>
          </a:xfrm>
          <a:prstGeom prst="rect">
            <a:avLst/>
          </a:prstGeom>
          <a:noFill/>
          <a:ln>
            <a:noFill/>
          </a:ln>
        </p:spPr>
        <p:txBody>
          <a:bodyPr anchorCtr="0" anchor="t" bIns="91425" lIns="91425" rIns="91425" tIns="91425">
            <a:noAutofit/>
          </a:bodyPr>
          <a:lstStyle/>
          <a:p>
            <a:pPr indent="-342900" lvl="0" marL="457200" rtl="0">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Ubiquitous computer</a:t>
            </a:r>
          </a:p>
          <a:p>
            <a:pPr indent="-342900" lvl="0" marL="457200" rtl="0">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Easy interaction</a:t>
            </a:r>
          </a:p>
          <a:p>
            <a:pPr indent="-342900" lvl="0" marL="457200" rtl="0">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Google integration</a:t>
            </a:r>
          </a:p>
          <a:p>
            <a:pPr indent="-342900" lvl="0" marL="457200" rtl="0">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Purpose</a:t>
            </a:r>
          </a:p>
        </p:txBody>
      </p:sp>
      <p:pic>
        <p:nvPicPr>
          <p:cNvPr id="100" name="Shape 100"/>
          <p:cNvPicPr preferRelativeResize="0"/>
          <p:nvPr/>
        </p:nvPicPr>
        <p:blipFill>
          <a:blip r:embed="rId4">
            <a:alphaModFix/>
          </a:blip>
          <a:stretch>
            <a:fillRect/>
          </a:stretch>
        </p:blipFill>
        <p:spPr>
          <a:xfrm rot="464040">
            <a:off x="4381631" y="3078550"/>
            <a:ext cx="2932819" cy="1649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2.5. The platform - How it works</a:t>
            </a:r>
          </a:p>
        </p:txBody>
      </p:sp>
      <p:sp>
        <p:nvSpPr>
          <p:cNvPr id="106" name="Shape 106"/>
          <p:cNvSpPr txBox="1"/>
          <p:nvPr/>
        </p:nvSpPr>
        <p:spPr>
          <a:xfrm>
            <a:off x="311700" y="1362350"/>
            <a:ext cx="4202700" cy="21267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Cards</a:t>
            </a:r>
          </a:p>
          <a:p>
            <a:pPr indent="-342900" lvl="1" marL="914400" rtl="0">
              <a:lnSpc>
                <a:spcPct val="1500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Simple layout</a:t>
            </a:r>
          </a:p>
          <a:p>
            <a:pPr indent="-342900" lvl="1" marL="914400" rtl="0">
              <a:lnSpc>
                <a:spcPct val="1500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Text, image, video, HTML</a:t>
            </a:r>
          </a:p>
          <a:p>
            <a:pPr indent="-342900" lvl="0" marL="457200" rtl="0">
              <a:lnSpc>
                <a:spcPct val="1500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Principles and patterns</a:t>
            </a:r>
          </a:p>
          <a:p>
            <a:pPr lvl="0" rtl="0">
              <a:lnSpc>
                <a:spcPct val="172500"/>
              </a:lnSpc>
              <a:spcBef>
                <a:spcPts val="0"/>
              </a:spcBef>
              <a:buNone/>
            </a:pPr>
            <a:r>
              <a:t/>
            </a:r>
            <a:endParaRPr sz="1800">
              <a:solidFill>
                <a:srgbClr val="FFFFFF"/>
              </a:solidFill>
              <a:latin typeface="Verdana"/>
              <a:ea typeface="Verdana"/>
              <a:cs typeface="Verdana"/>
              <a:sym typeface="Verdana"/>
            </a:endParaRPr>
          </a:p>
        </p:txBody>
      </p:sp>
      <p:pic>
        <p:nvPicPr>
          <p:cNvPr id="107" name="Shape 107"/>
          <p:cNvPicPr preferRelativeResize="0"/>
          <p:nvPr/>
        </p:nvPicPr>
        <p:blipFill>
          <a:blip r:embed="rId3">
            <a:alphaModFix/>
          </a:blip>
          <a:stretch>
            <a:fillRect/>
          </a:stretch>
        </p:blipFill>
        <p:spPr>
          <a:xfrm>
            <a:off x="4385521" y="2672501"/>
            <a:ext cx="4394678" cy="2126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p:nvPr/>
        </p:nvSpPr>
        <p:spPr>
          <a:xfrm rot="642244">
            <a:off x="5180954" y="1250750"/>
            <a:ext cx="3177082" cy="1250602"/>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3. Technologies - NodeJS</a:t>
            </a:r>
          </a:p>
        </p:txBody>
      </p:sp>
      <p:pic>
        <p:nvPicPr>
          <p:cNvPr id="114" name="Shape 114"/>
          <p:cNvPicPr preferRelativeResize="0"/>
          <p:nvPr/>
        </p:nvPicPr>
        <p:blipFill>
          <a:blip r:embed="rId3">
            <a:alphaModFix/>
          </a:blip>
          <a:stretch>
            <a:fillRect/>
          </a:stretch>
        </p:blipFill>
        <p:spPr>
          <a:xfrm rot="683650">
            <a:off x="5359324" y="1140237"/>
            <a:ext cx="2820349" cy="1410174"/>
          </a:xfrm>
          <a:prstGeom prst="rect">
            <a:avLst/>
          </a:prstGeom>
          <a:noFill/>
          <a:ln>
            <a:noFill/>
          </a:ln>
        </p:spPr>
      </p:pic>
      <p:sp>
        <p:nvSpPr>
          <p:cNvPr id="115" name="Shape 115"/>
          <p:cNvSpPr txBox="1"/>
          <p:nvPr/>
        </p:nvSpPr>
        <p:spPr>
          <a:xfrm>
            <a:off x="775625" y="2006325"/>
            <a:ext cx="3886200" cy="1270800"/>
          </a:xfrm>
          <a:prstGeom prst="rect">
            <a:avLst/>
          </a:prstGeom>
          <a:noFill/>
          <a:ln>
            <a:noFill/>
          </a:ln>
        </p:spPr>
        <p:txBody>
          <a:bodyPr anchorCtr="0" anchor="t" bIns="91425" lIns="91425" rIns="91425" tIns="91425">
            <a:noAutofit/>
          </a:bodyPr>
          <a:lstStyle/>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Event-driven</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Non-blocking I/O model</a:t>
            </a:r>
          </a:p>
          <a:p>
            <a:pPr indent="-228600" lvl="0" marL="457200" rtl="0" algn="just">
              <a:lnSpc>
                <a:spcPct val="172500"/>
              </a:lnSpc>
              <a:spcBef>
                <a:spcPts val="0"/>
              </a:spcBef>
              <a:buClr>
                <a:srgbClr val="FFFFFF"/>
              </a:buClr>
              <a:buFont typeface="Verdana"/>
              <a:buChar char="●"/>
            </a:pPr>
            <a:r>
              <a:rPr lang="en" sz="1800">
                <a:solidFill>
                  <a:srgbClr val="FFFFFF"/>
                </a:solidFill>
                <a:latin typeface="Verdana"/>
                <a:ea typeface="Verdana"/>
                <a:cs typeface="Verdana"/>
                <a:sym typeface="Verdana"/>
              </a:rPr>
              <a:t>NPM</a:t>
            </a:r>
          </a:p>
          <a:p>
            <a:pPr indent="-228600" lvl="0" marL="457200" rtl="0" algn="just">
              <a:lnSpc>
                <a:spcPct val="172500"/>
              </a:lnSpc>
              <a:spcBef>
                <a:spcPts val="0"/>
              </a:spcBef>
              <a:buClr>
                <a:srgbClr val="FFFFFF"/>
              </a:buClr>
              <a:buFont typeface="Verdana"/>
              <a:buChar char="●"/>
            </a:pPr>
            <a:r>
              <a:rPr lang="en" sz="1800">
                <a:solidFill>
                  <a:srgbClr val="FFFFFF"/>
                </a:solidFill>
                <a:latin typeface="Verdana"/>
                <a:ea typeface="Verdana"/>
                <a:cs typeface="Verdana"/>
                <a:sym typeface="Verdana"/>
              </a:rPr>
              <a:t>V8 Engine</a:t>
            </a:r>
            <a:br>
              <a:rPr lang="en" sz="1200">
                <a:solidFill>
                  <a:srgbClr val="FFFFFF"/>
                </a:solidFill>
                <a:latin typeface="Verdana"/>
                <a:ea typeface="Verdana"/>
                <a:cs typeface="Verdana"/>
                <a:sym typeface="Verdana"/>
              </a:rPr>
            </a:br>
          </a:p>
        </p:txBody>
      </p:sp>
      <p:pic>
        <p:nvPicPr>
          <p:cNvPr id="116" name="Shape 116"/>
          <p:cNvPicPr preferRelativeResize="0"/>
          <p:nvPr/>
        </p:nvPicPr>
        <p:blipFill>
          <a:blip r:embed="rId4">
            <a:alphaModFix/>
          </a:blip>
          <a:stretch>
            <a:fillRect/>
          </a:stretch>
        </p:blipFill>
        <p:spPr>
          <a:xfrm rot="-450118">
            <a:off x="5751746" y="2941243"/>
            <a:ext cx="2035507" cy="15748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3.1. Technologies - MongoDB</a:t>
            </a:r>
          </a:p>
          <a:p>
            <a:pPr lvl="0">
              <a:spcBef>
                <a:spcPts val="0"/>
              </a:spcBef>
              <a:buNone/>
            </a:pPr>
            <a:r>
              <a:t/>
            </a:r>
            <a:endParaRPr/>
          </a:p>
          <a:p>
            <a:pPr lvl="0">
              <a:spcBef>
                <a:spcPts val="0"/>
              </a:spcBef>
              <a:buNone/>
            </a:pPr>
            <a:r>
              <a:t/>
            </a:r>
            <a:endParaRPr/>
          </a:p>
        </p:txBody>
      </p:sp>
      <p:sp>
        <p:nvSpPr>
          <p:cNvPr id="122" name="Shape 122"/>
          <p:cNvSpPr txBox="1"/>
          <p:nvPr/>
        </p:nvSpPr>
        <p:spPr>
          <a:xfrm>
            <a:off x="639825" y="1960525"/>
            <a:ext cx="4110900" cy="2136000"/>
          </a:xfrm>
          <a:prstGeom prst="rect">
            <a:avLst/>
          </a:prstGeom>
          <a:noFill/>
          <a:ln>
            <a:noFill/>
          </a:ln>
        </p:spPr>
        <p:txBody>
          <a:bodyPr anchorCtr="0" anchor="t" bIns="91425" lIns="91425" rIns="91425" tIns="91425">
            <a:noAutofit/>
          </a:bodyPr>
          <a:lstStyle/>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Free and open-source</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NoSQL database </a:t>
            </a:r>
          </a:p>
          <a:p>
            <a:pPr indent="-342900" lvl="0" marL="457200" rtl="0" algn="just">
              <a:lnSpc>
                <a:spcPct val="172500"/>
              </a:lnSpc>
              <a:spcBef>
                <a:spcPts val="0"/>
              </a:spcBef>
              <a:buClr>
                <a:srgbClr val="FFFFFF"/>
              </a:buClr>
              <a:buSzPct val="100000"/>
              <a:buFont typeface="Verdana"/>
              <a:buChar char="●"/>
            </a:pPr>
            <a:r>
              <a:rPr lang="en" sz="1800">
                <a:solidFill>
                  <a:srgbClr val="FFFFFF"/>
                </a:solidFill>
                <a:latin typeface="Verdana"/>
                <a:ea typeface="Verdana"/>
                <a:cs typeface="Verdana"/>
                <a:sym typeface="Verdana"/>
              </a:rPr>
              <a:t>JSON structure </a:t>
            </a:r>
          </a:p>
        </p:txBody>
      </p:sp>
      <p:pic>
        <p:nvPicPr>
          <p:cNvPr id="123" name="Shape 123"/>
          <p:cNvPicPr preferRelativeResize="0"/>
          <p:nvPr/>
        </p:nvPicPr>
        <p:blipFill>
          <a:blip r:embed="rId3">
            <a:alphaModFix/>
          </a:blip>
          <a:stretch>
            <a:fillRect/>
          </a:stretch>
        </p:blipFill>
        <p:spPr>
          <a:xfrm>
            <a:off x="5598849" y="1155975"/>
            <a:ext cx="2598849" cy="304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